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1202" r:id="rId2"/>
    <p:sldId id="1141" r:id="rId3"/>
    <p:sldId id="1249" r:id="rId4"/>
    <p:sldId id="1276" r:id="rId5"/>
    <p:sldId id="976" r:id="rId6"/>
    <p:sldId id="1250" r:id="rId7"/>
    <p:sldId id="1251" r:id="rId8"/>
    <p:sldId id="1252" r:id="rId9"/>
    <p:sldId id="1253" r:id="rId10"/>
    <p:sldId id="1254" r:id="rId11"/>
    <p:sldId id="1255" r:id="rId12"/>
    <p:sldId id="1256" r:id="rId13"/>
    <p:sldId id="1263" r:id="rId14"/>
    <p:sldId id="1257" r:id="rId15"/>
    <p:sldId id="1260" r:id="rId16"/>
    <p:sldId id="1277" r:id="rId17"/>
    <p:sldId id="1258" r:id="rId18"/>
    <p:sldId id="1259" r:id="rId19"/>
    <p:sldId id="1261" r:id="rId20"/>
    <p:sldId id="1262" r:id="rId21"/>
    <p:sldId id="1203" r:id="rId22"/>
    <p:sldId id="1264" r:id="rId23"/>
    <p:sldId id="1265" r:id="rId24"/>
    <p:sldId id="1266" r:id="rId25"/>
    <p:sldId id="1267" r:id="rId26"/>
    <p:sldId id="1268" r:id="rId27"/>
    <p:sldId id="1269" r:id="rId28"/>
    <p:sldId id="1281" r:id="rId29"/>
    <p:sldId id="1279" r:id="rId30"/>
    <p:sldId id="1271" r:id="rId31"/>
    <p:sldId id="1270" r:id="rId32"/>
    <p:sldId id="1280" r:id="rId33"/>
    <p:sldId id="1272" r:id="rId34"/>
    <p:sldId id="1273" r:id="rId35"/>
    <p:sldId id="1274" r:id="rId36"/>
    <p:sldId id="1275" r:id="rId37"/>
    <p:sldId id="1283" r:id="rId38"/>
    <p:sldId id="1284" r:id="rId39"/>
    <p:sldId id="1292" r:id="rId40"/>
    <p:sldId id="1285" r:id="rId41"/>
    <p:sldId id="1286" r:id="rId42"/>
    <p:sldId id="1287" r:id="rId43"/>
    <p:sldId id="1288" r:id="rId44"/>
    <p:sldId id="1289" r:id="rId45"/>
    <p:sldId id="1290" r:id="rId46"/>
    <p:sldId id="1291" r:id="rId47"/>
    <p:sldId id="1282" r:id="rId48"/>
    <p:sldId id="259" r:id="rId49"/>
  </p:sldIdLst>
  <p:sldSz cx="36576000" cy="20574000"/>
  <p:notesSz cx="7315200" cy="9601200"/>
  <p:custDataLst>
    <p:tags r:id="rId52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62C957"/>
    <a:srgbClr val="83D47A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34" d="100"/>
          <a:sy n="34" d="100"/>
        </p:scale>
        <p:origin x="783" y="75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3781EB-4FB3-3648-A6F1-521C35AF4CD7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F91D6BE-35D6-7746-85CA-91EA11600B8F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85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12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29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96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63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01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76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36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65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63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73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41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65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3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90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41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987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33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02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77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3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0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523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588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58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129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99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187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816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781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78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6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818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494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881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972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34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601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465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6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5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24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29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98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31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8" y="18935700"/>
            <a:ext cx="3261360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26" Type="http://schemas.openxmlformats.org/officeDocument/2006/relationships/image" Target="../media/image136.png"/><Relationship Id="rId3" Type="http://schemas.openxmlformats.org/officeDocument/2006/relationships/image" Target="../media/image113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13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34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9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52.png"/><Relationship Id="rId9" Type="http://schemas.openxmlformats.org/officeDocument/2006/relationships/image" Target="../media/image1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68.png"/><Relationship Id="rId3" Type="http://schemas.openxmlformats.org/officeDocument/2006/relationships/image" Target="../media/image139.png"/><Relationship Id="rId7" Type="http://schemas.openxmlformats.org/officeDocument/2006/relationships/image" Target="../media/image149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41.png"/><Relationship Id="rId5" Type="http://schemas.openxmlformats.org/officeDocument/2006/relationships/image" Target="../media/image147.png"/><Relationship Id="rId10" Type="http://schemas.openxmlformats.org/officeDocument/2006/relationships/image" Target="../media/image140.png"/><Relationship Id="rId4" Type="http://schemas.openxmlformats.org/officeDocument/2006/relationships/image" Target="../media/image143.png"/><Relationship Id="rId9" Type="http://schemas.openxmlformats.org/officeDocument/2006/relationships/image" Target="../media/image1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9.png"/><Relationship Id="rId7" Type="http://schemas.openxmlformats.org/officeDocument/2006/relationships/image" Target="../media/image149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41.png"/><Relationship Id="rId5" Type="http://schemas.openxmlformats.org/officeDocument/2006/relationships/image" Target="../media/image147.png"/><Relationship Id="rId10" Type="http://schemas.openxmlformats.org/officeDocument/2006/relationships/image" Target="../media/image140.png"/><Relationship Id="rId4" Type="http://schemas.openxmlformats.org/officeDocument/2006/relationships/image" Target="../media/image143.png"/><Relationship Id="rId9" Type="http://schemas.openxmlformats.org/officeDocument/2006/relationships/image" Target="../media/image1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.nips.cc/paper/7875-visualizing-the-loss-landscape-of-neural-nets.pdf" TargetMode="Externa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18" Type="http://schemas.openxmlformats.org/officeDocument/2006/relationships/image" Target="../media/image221.png"/><Relationship Id="rId3" Type="http://schemas.openxmlformats.org/officeDocument/2006/relationships/hyperlink" Target="https://papers.nips.cc/paper/7875-visualizing-the-loss-landscape-of-neural-nets.pdf" TargetMode="External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6.png"/><Relationship Id="rId26" Type="http://schemas.openxmlformats.org/officeDocument/2006/relationships/image" Target="../media/image244.png"/><Relationship Id="rId3" Type="http://schemas.openxmlformats.org/officeDocument/2006/relationships/image" Target="../media/image222.png"/><Relationship Id="rId21" Type="http://schemas.openxmlformats.org/officeDocument/2006/relationships/image" Target="../media/image239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5.png"/><Relationship Id="rId25" Type="http://schemas.openxmlformats.org/officeDocument/2006/relationships/image" Target="../media/image24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34.png"/><Relationship Id="rId20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24" Type="http://schemas.openxmlformats.org/officeDocument/2006/relationships/image" Target="../media/image242.png"/><Relationship Id="rId5" Type="http://schemas.openxmlformats.org/officeDocument/2006/relationships/image" Target="../media/image224.png"/><Relationship Id="rId15" Type="http://schemas.openxmlformats.org/officeDocument/2006/relationships/image" Target="../media/image233.png"/><Relationship Id="rId23" Type="http://schemas.openxmlformats.org/officeDocument/2006/relationships/image" Target="../media/image241.png"/><Relationship Id="rId28" Type="http://schemas.openxmlformats.org/officeDocument/2006/relationships/image" Target="../media/image246.png"/><Relationship Id="rId10" Type="http://schemas.openxmlformats.org/officeDocument/2006/relationships/image" Target="../media/image229.png"/><Relationship Id="rId19" Type="http://schemas.openxmlformats.org/officeDocument/2006/relationships/image" Target="../media/image237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14.png"/><Relationship Id="rId22" Type="http://schemas.openxmlformats.org/officeDocument/2006/relationships/image" Target="../media/image240.png"/><Relationship Id="rId27" Type="http://schemas.openxmlformats.org/officeDocument/2006/relationships/image" Target="../media/image2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14.png"/><Relationship Id="rId18" Type="http://schemas.openxmlformats.org/officeDocument/2006/relationships/image" Target="../media/image258.png"/><Relationship Id="rId3" Type="http://schemas.openxmlformats.org/officeDocument/2006/relationships/hyperlink" Target="https://papers.nips.cc/paper/7875-visualizing-the-loss-landscape-of-neural-nets.pdf" TargetMode="External"/><Relationship Id="rId21" Type="http://schemas.openxmlformats.org/officeDocument/2006/relationships/image" Target="../media/image261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17" Type="http://schemas.openxmlformats.org/officeDocument/2006/relationships/image" Target="../media/image27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77.png"/><Relationship Id="rId20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24" Type="http://schemas.openxmlformats.org/officeDocument/2006/relationships/image" Target="../media/image264.png"/><Relationship Id="rId5" Type="http://schemas.openxmlformats.org/officeDocument/2006/relationships/image" Target="../media/image267.png"/><Relationship Id="rId15" Type="http://schemas.openxmlformats.org/officeDocument/2006/relationships/image" Target="../media/image276.png"/><Relationship Id="rId23" Type="http://schemas.openxmlformats.org/officeDocument/2006/relationships/image" Target="../media/image263.png"/><Relationship Id="rId10" Type="http://schemas.openxmlformats.org/officeDocument/2006/relationships/image" Target="../media/image272.png"/><Relationship Id="rId19" Type="http://schemas.openxmlformats.org/officeDocument/2006/relationships/image" Target="../media/image259.png"/><Relationship Id="rId4" Type="http://schemas.openxmlformats.org/officeDocument/2006/relationships/image" Target="../media/image2660.png"/><Relationship Id="rId9" Type="http://schemas.openxmlformats.org/officeDocument/2006/relationships/image" Target="../media/image271.png"/><Relationship Id="rId14" Type="http://schemas.openxmlformats.org/officeDocument/2006/relationships/image" Target="../media/image275.png"/><Relationship Id="rId22" Type="http://schemas.openxmlformats.org/officeDocument/2006/relationships/image" Target="../media/image2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10.pn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18" Type="http://schemas.openxmlformats.org/officeDocument/2006/relationships/image" Target="../media/image214.png"/><Relationship Id="rId3" Type="http://schemas.openxmlformats.org/officeDocument/2006/relationships/image" Target="../media/image304.png"/><Relationship Id="rId21" Type="http://schemas.openxmlformats.org/officeDocument/2006/relationships/image" Target="../media/image319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17" Type="http://schemas.openxmlformats.org/officeDocument/2006/relationships/image" Target="../media/image274.png"/><Relationship Id="rId25" Type="http://schemas.openxmlformats.org/officeDocument/2006/relationships/image" Target="../media/image32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17.png"/><Relationship Id="rId20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24" Type="http://schemas.openxmlformats.org/officeDocument/2006/relationships/image" Target="../media/image322.png"/><Relationship Id="rId5" Type="http://schemas.openxmlformats.org/officeDocument/2006/relationships/image" Target="../media/image306.png"/><Relationship Id="rId15" Type="http://schemas.openxmlformats.org/officeDocument/2006/relationships/image" Target="../media/image316.png"/><Relationship Id="rId23" Type="http://schemas.openxmlformats.org/officeDocument/2006/relationships/image" Target="../media/image321.png"/><Relationship Id="rId10" Type="http://schemas.openxmlformats.org/officeDocument/2006/relationships/image" Target="../media/image311.png"/><Relationship Id="rId19" Type="http://schemas.openxmlformats.org/officeDocument/2006/relationships/image" Target="../media/image224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Relationship Id="rId22" Type="http://schemas.openxmlformats.org/officeDocument/2006/relationships/image" Target="../media/image3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3" Type="http://schemas.openxmlformats.org/officeDocument/2006/relationships/image" Target="../media/image326.png"/><Relationship Id="rId21" Type="http://schemas.openxmlformats.org/officeDocument/2006/relationships/image" Target="../media/image344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39.png"/><Relationship Id="rId20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10" Type="http://schemas.openxmlformats.org/officeDocument/2006/relationships/image" Target="../media/image333.png"/><Relationship Id="rId19" Type="http://schemas.openxmlformats.org/officeDocument/2006/relationships/image" Target="../media/image342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Relationship Id="rId22" Type="http://schemas.openxmlformats.org/officeDocument/2006/relationships/image" Target="../media/image3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3" Type="http://schemas.openxmlformats.org/officeDocument/2006/relationships/image" Target="../media/image293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0" Type="http://schemas.openxmlformats.org/officeDocument/2006/relationships/image" Target="../media/image353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13" Type="http://schemas.openxmlformats.org/officeDocument/2006/relationships/image" Target="../media/image367.png"/><Relationship Id="rId18" Type="http://schemas.openxmlformats.org/officeDocument/2006/relationships/image" Target="../media/image372.png"/><Relationship Id="rId26" Type="http://schemas.openxmlformats.org/officeDocument/2006/relationships/image" Target="../media/image380.png"/><Relationship Id="rId3" Type="http://schemas.openxmlformats.org/officeDocument/2006/relationships/image" Target="../media/image357.png"/><Relationship Id="rId21" Type="http://schemas.openxmlformats.org/officeDocument/2006/relationships/image" Target="../media/image375.png"/><Relationship Id="rId34" Type="http://schemas.openxmlformats.org/officeDocument/2006/relationships/image" Target="../media/image388.png"/><Relationship Id="rId7" Type="http://schemas.openxmlformats.org/officeDocument/2006/relationships/image" Target="../media/image361.png"/><Relationship Id="rId12" Type="http://schemas.openxmlformats.org/officeDocument/2006/relationships/image" Target="../media/image366.png"/><Relationship Id="rId17" Type="http://schemas.openxmlformats.org/officeDocument/2006/relationships/image" Target="../media/image371.png"/><Relationship Id="rId25" Type="http://schemas.openxmlformats.org/officeDocument/2006/relationships/image" Target="../media/image379.png"/><Relationship Id="rId33" Type="http://schemas.openxmlformats.org/officeDocument/2006/relationships/image" Target="../media/image387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70.png"/><Relationship Id="rId20" Type="http://schemas.openxmlformats.org/officeDocument/2006/relationships/image" Target="../media/image374.png"/><Relationship Id="rId29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365.png"/><Relationship Id="rId24" Type="http://schemas.openxmlformats.org/officeDocument/2006/relationships/image" Target="../media/image378.png"/><Relationship Id="rId32" Type="http://schemas.openxmlformats.org/officeDocument/2006/relationships/image" Target="../media/image386.png"/><Relationship Id="rId5" Type="http://schemas.openxmlformats.org/officeDocument/2006/relationships/image" Target="../media/image359.png"/><Relationship Id="rId15" Type="http://schemas.openxmlformats.org/officeDocument/2006/relationships/image" Target="../media/image369.png"/><Relationship Id="rId23" Type="http://schemas.openxmlformats.org/officeDocument/2006/relationships/image" Target="../media/image377.png"/><Relationship Id="rId28" Type="http://schemas.openxmlformats.org/officeDocument/2006/relationships/image" Target="../media/image382.png"/><Relationship Id="rId36" Type="http://schemas.openxmlformats.org/officeDocument/2006/relationships/image" Target="../media/image293.png"/><Relationship Id="rId10" Type="http://schemas.openxmlformats.org/officeDocument/2006/relationships/image" Target="../media/image364.png"/><Relationship Id="rId19" Type="http://schemas.openxmlformats.org/officeDocument/2006/relationships/image" Target="../media/image373.png"/><Relationship Id="rId31" Type="http://schemas.openxmlformats.org/officeDocument/2006/relationships/image" Target="../media/image385.png"/><Relationship Id="rId4" Type="http://schemas.openxmlformats.org/officeDocument/2006/relationships/image" Target="../media/image358.png"/><Relationship Id="rId9" Type="http://schemas.openxmlformats.org/officeDocument/2006/relationships/image" Target="../media/image363.png"/><Relationship Id="rId14" Type="http://schemas.openxmlformats.org/officeDocument/2006/relationships/image" Target="../media/image368.png"/><Relationship Id="rId22" Type="http://schemas.openxmlformats.org/officeDocument/2006/relationships/image" Target="../media/image376.png"/><Relationship Id="rId27" Type="http://schemas.openxmlformats.org/officeDocument/2006/relationships/image" Target="../media/image381.png"/><Relationship Id="rId30" Type="http://schemas.openxmlformats.org/officeDocument/2006/relationships/image" Target="../media/image384.png"/><Relationship Id="rId35" Type="http://schemas.openxmlformats.org/officeDocument/2006/relationships/image" Target="../media/image38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57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293.png"/><Relationship Id="rId5" Type="http://schemas.openxmlformats.org/officeDocument/2006/relationships/image" Target="../media/image359.png"/><Relationship Id="rId10" Type="http://schemas.openxmlformats.org/officeDocument/2006/relationships/image" Target="../media/image379.png"/><Relationship Id="rId4" Type="http://schemas.openxmlformats.org/officeDocument/2006/relationships/image" Target="../media/image358.png"/><Relationship Id="rId9" Type="http://schemas.openxmlformats.org/officeDocument/2006/relationships/image" Target="../media/image37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92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12" Type="http://schemas.openxmlformats.org/officeDocument/2006/relationships/image" Target="../media/image3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390.png"/><Relationship Id="rId5" Type="http://schemas.openxmlformats.org/officeDocument/2006/relationships/image" Target="../media/image301.png"/><Relationship Id="rId15" Type="http://schemas.openxmlformats.org/officeDocument/2006/relationships/image" Target="../media/image394.png"/><Relationship Id="rId10" Type="http://schemas.openxmlformats.org/officeDocument/2006/relationships/image" Target="../media/image346.png"/><Relationship Id="rId4" Type="http://schemas.openxmlformats.org/officeDocument/2006/relationships/image" Target="../media/image300.png"/><Relationship Id="rId9" Type="http://schemas.openxmlformats.org/officeDocument/2006/relationships/image" Target="../media/image325.png"/><Relationship Id="rId14" Type="http://schemas.openxmlformats.org/officeDocument/2006/relationships/image" Target="../media/image3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05.png"/><Relationship Id="rId3" Type="http://schemas.openxmlformats.org/officeDocument/2006/relationships/image" Target="../media/image295.png"/><Relationship Id="rId7" Type="http://schemas.openxmlformats.org/officeDocument/2006/relationships/image" Target="../media/image399.png"/><Relationship Id="rId12" Type="http://schemas.openxmlformats.org/officeDocument/2006/relationships/image" Target="../media/image4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11" Type="http://schemas.openxmlformats.org/officeDocument/2006/relationships/image" Target="../media/image403.png"/><Relationship Id="rId5" Type="http://schemas.openxmlformats.org/officeDocument/2006/relationships/image" Target="../media/image397.png"/><Relationship Id="rId10" Type="http://schemas.openxmlformats.org/officeDocument/2006/relationships/image" Target="../media/image402.png"/><Relationship Id="rId4" Type="http://schemas.openxmlformats.org/officeDocument/2006/relationships/image" Target="../media/image296.png"/><Relationship Id="rId9" Type="http://schemas.openxmlformats.org/officeDocument/2006/relationships/image" Target="../media/image401.png"/><Relationship Id="rId14" Type="http://schemas.openxmlformats.org/officeDocument/2006/relationships/image" Target="../media/image4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gif"/><Relationship Id="rId7" Type="http://schemas.openxmlformats.org/officeDocument/2006/relationships/image" Target="../media/image41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5" Type="http://schemas.openxmlformats.org/officeDocument/2006/relationships/image" Target="../media/image412.jpeg"/><Relationship Id="rId4" Type="http://schemas.openxmlformats.org/officeDocument/2006/relationships/image" Target="../media/image41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1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13.png"/><Relationship Id="rId4" Type="http://schemas.openxmlformats.org/officeDocument/2006/relationships/image" Target="../media/image1610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14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15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hyperlink" Target="https://en.wikipedia.org/wiki/Doi_(identifier)" TargetMode="External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hyperlink" Target="https://doi.org/10.1016%2F0364-0213%2890%2990002-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21" Type="http://schemas.openxmlformats.org/officeDocument/2006/relationships/image" Target="../media/image51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65.png"/><Relationship Id="rId10" Type="http://schemas.openxmlformats.org/officeDocument/2006/relationships/image" Target="../media/image59.png"/><Relationship Id="rId19" Type="http://schemas.openxmlformats.org/officeDocument/2006/relationships/image" Target="../media/image47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56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56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5831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backprop through time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615C91-8A13-492B-AABF-13E1E1AE9797}"/>
              </a:ext>
            </a:extLst>
          </p:cNvPr>
          <p:cNvGrpSpPr/>
          <p:nvPr/>
        </p:nvGrpSpPr>
        <p:grpSpPr>
          <a:xfrm>
            <a:off x="13664199" y="7642828"/>
            <a:ext cx="17586895" cy="10602150"/>
            <a:chOff x="17295636" y="4665550"/>
            <a:chExt cx="17877343" cy="9473276"/>
          </a:xfrm>
        </p:grpSpPr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914CA7F-8AAD-4E24-981D-C9ACFB92A88B}"/>
                </a:ext>
              </a:extLst>
            </p:cNvPr>
            <p:cNvSpPr/>
            <p:nvPr/>
          </p:nvSpPr>
          <p:spPr bwMode="auto">
            <a:xfrm rot="16200000">
              <a:off x="20095208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76F6552B-55BB-446D-8F02-20B6604268A5}"/>
                </a:ext>
              </a:extLst>
            </p:cNvPr>
            <p:cNvSpPr/>
            <p:nvPr/>
          </p:nvSpPr>
          <p:spPr bwMode="auto">
            <a:xfrm rot="16200000">
              <a:off x="2009520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/>
                <p:nvPr/>
              </p:nvSpPr>
              <p:spPr>
                <a:xfrm>
                  <a:off x="20637316" y="13313808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7316" y="13313808"/>
                  <a:ext cx="1872139" cy="82501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/>
                <p:nvPr/>
              </p:nvSpPr>
              <p:spPr>
                <a:xfrm>
                  <a:off x="20648538" y="4693515"/>
                  <a:ext cx="1899839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8538" y="4693515"/>
                  <a:ext cx="1899839" cy="8436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DD2E1-A695-4D48-8CD7-52DC3C03EFC5}"/>
                </a:ext>
              </a:extLst>
            </p:cNvPr>
            <p:cNvSpPr/>
            <p:nvPr/>
          </p:nvSpPr>
          <p:spPr bwMode="auto">
            <a:xfrm>
              <a:off x="20464232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B74EA9-61D8-4F99-A464-A9DE1D53AC7C}"/>
                </a:ext>
              </a:extLst>
            </p:cNvPr>
            <p:cNvSpPr/>
            <p:nvPr/>
          </p:nvSpPr>
          <p:spPr bwMode="auto">
            <a:xfrm>
              <a:off x="24297531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B9DD43E-4005-4E43-BD97-8F8466D40358}"/>
                </a:ext>
              </a:extLst>
            </p:cNvPr>
            <p:cNvSpPr/>
            <p:nvPr/>
          </p:nvSpPr>
          <p:spPr bwMode="auto">
            <a:xfrm>
              <a:off x="28097537" y="7562599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93E1501-3744-4F34-B2B1-23A1FDE4B517}"/>
                </a:ext>
              </a:extLst>
            </p:cNvPr>
            <p:cNvSpPr/>
            <p:nvPr/>
          </p:nvSpPr>
          <p:spPr bwMode="auto">
            <a:xfrm rot="16200000">
              <a:off x="2387989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/>
                <p:nvPr/>
              </p:nvSpPr>
              <p:spPr>
                <a:xfrm>
                  <a:off x="24433228" y="4693515"/>
                  <a:ext cx="1899839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228" y="4693515"/>
                  <a:ext cx="1899839" cy="8436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EA4F5D2-53FD-4BFA-90A9-F8D60938ACA7}"/>
                </a:ext>
              </a:extLst>
            </p:cNvPr>
            <p:cNvSpPr/>
            <p:nvPr/>
          </p:nvSpPr>
          <p:spPr bwMode="auto">
            <a:xfrm rot="16200000">
              <a:off x="27639316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/>
                <p:nvPr/>
              </p:nvSpPr>
              <p:spPr>
                <a:xfrm>
                  <a:off x="28192645" y="4693515"/>
                  <a:ext cx="1899839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2645" y="4693515"/>
                  <a:ext cx="1899839" cy="8436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10BCB8-1130-4D05-A592-13BBD6E6E32D}"/>
                </a:ext>
              </a:extLst>
            </p:cNvPr>
            <p:cNvSpPr/>
            <p:nvPr/>
          </p:nvSpPr>
          <p:spPr bwMode="auto">
            <a:xfrm>
              <a:off x="32274223" y="7534634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02F019E5-9328-4FE8-9C00-1958A0A33D4A}"/>
                </a:ext>
              </a:extLst>
            </p:cNvPr>
            <p:cNvSpPr/>
            <p:nvPr/>
          </p:nvSpPr>
          <p:spPr bwMode="auto">
            <a:xfrm rot="16200000">
              <a:off x="31816002" y="620861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/>
                <p:nvPr/>
              </p:nvSpPr>
              <p:spPr>
                <a:xfrm>
                  <a:off x="32369331" y="4665550"/>
                  <a:ext cx="1899839" cy="8415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331" y="4665550"/>
                  <a:ext cx="1899839" cy="8415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75B3-D76F-4C9A-9459-E84EAA3DA5CD}"/>
                </a:ext>
              </a:extLst>
            </p:cNvPr>
            <p:cNvCxnSpPr>
              <a:stCxn id="8" idx="3"/>
              <a:endCxn id="76" idx="1"/>
            </p:cNvCxnSpPr>
            <p:nvPr/>
          </p:nvCxnSpPr>
          <p:spPr>
            <a:xfrm>
              <a:off x="21401907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F16AA49-BA81-45C6-8ABF-00B564647E0C}"/>
                </a:ext>
              </a:extLst>
            </p:cNvPr>
            <p:cNvCxnSpPr/>
            <p:nvPr/>
          </p:nvCxnSpPr>
          <p:spPr>
            <a:xfrm>
              <a:off x="25235206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585D37-FF6D-480C-B2DE-E23346EEF7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V="1">
              <a:off x="29035212" y="9482633"/>
              <a:ext cx="3239011" cy="279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FA979E4-5817-4D69-A95A-1E8DDD5B7093}"/>
                </a:ext>
              </a:extLst>
            </p:cNvPr>
            <p:cNvSpPr/>
            <p:nvPr/>
          </p:nvSpPr>
          <p:spPr bwMode="auto">
            <a:xfrm rot="16200000">
              <a:off x="23879899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/>
                <p:nvPr/>
              </p:nvSpPr>
              <p:spPr>
                <a:xfrm>
                  <a:off x="24422008" y="13313808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008" y="13313808"/>
                  <a:ext cx="1872139" cy="8250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1683909E-7A60-422A-8FB4-38EF4614CF31}"/>
                </a:ext>
              </a:extLst>
            </p:cNvPr>
            <p:cNvSpPr/>
            <p:nvPr/>
          </p:nvSpPr>
          <p:spPr bwMode="auto">
            <a:xfrm rot="16200000">
              <a:off x="27687037" y="12107972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/>
                <p:nvPr/>
              </p:nvSpPr>
              <p:spPr>
                <a:xfrm>
                  <a:off x="28229145" y="13313806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9145" y="13313806"/>
                  <a:ext cx="1872139" cy="8250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Arrow: Right 91">
              <a:extLst>
                <a:ext uri="{FF2B5EF4-FFF2-40B4-BE49-F238E27FC236}">
                  <a16:creationId xmlns:a16="http://schemas.microsoft.com/office/drawing/2014/main" id="{480548A2-F6EA-46A8-8B76-8ED41A8E32A1}"/>
                </a:ext>
              </a:extLst>
            </p:cNvPr>
            <p:cNvSpPr/>
            <p:nvPr/>
          </p:nvSpPr>
          <p:spPr bwMode="auto">
            <a:xfrm rot="16200000">
              <a:off x="31830798" y="1208000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/>
                <p:nvPr/>
              </p:nvSpPr>
              <p:spPr>
                <a:xfrm>
                  <a:off x="32372906" y="13285844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906" y="13285844"/>
                  <a:ext cx="1872139" cy="8250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/>
                <p:nvPr/>
              </p:nvSpPr>
              <p:spPr>
                <a:xfrm>
                  <a:off x="21671842" y="8444494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1842" y="8444494"/>
                  <a:ext cx="1917763" cy="84369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/>
                <p:nvPr/>
              </p:nvSpPr>
              <p:spPr>
                <a:xfrm>
                  <a:off x="25339584" y="8496725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584" y="8496725"/>
                  <a:ext cx="1917763" cy="84369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/>
                <p:nvPr/>
              </p:nvSpPr>
              <p:spPr>
                <a:xfrm>
                  <a:off x="29175495" y="8496725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5495" y="8496725"/>
                  <a:ext cx="1917763" cy="84369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DE0135-A355-47BF-8D6B-82FE06F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19016420" y="9510596"/>
              <a:ext cx="1447812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/>
                <p:nvPr/>
              </p:nvSpPr>
              <p:spPr>
                <a:xfrm>
                  <a:off x="17295636" y="8936750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5636" y="8936750"/>
                  <a:ext cx="1917763" cy="84369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/>
                <p:nvPr/>
              </p:nvSpPr>
              <p:spPr>
                <a:xfrm>
                  <a:off x="33255216" y="8496725"/>
                  <a:ext cx="1917763" cy="8415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5216" y="8496725"/>
                  <a:ext cx="1917763" cy="84151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/>
              <p:nvPr/>
            </p:nvSpPr>
            <p:spPr>
              <a:xfrm>
                <a:off x="1930396" y="4134066"/>
                <a:ext cx="9383081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𝑎𝑎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4134066"/>
                <a:ext cx="9383081" cy="24452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/>
              <p:nvPr/>
            </p:nvSpPr>
            <p:spPr>
              <a:xfrm>
                <a:off x="2087076" y="8034941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076" y="8034941"/>
                <a:ext cx="13141290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/>
              <p:nvPr/>
            </p:nvSpPr>
            <p:spPr>
              <a:xfrm>
                <a:off x="2087076" y="9496989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076" y="9496989"/>
                <a:ext cx="8566576" cy="91377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569836D-F943-4DCC-895C-93D45866BF5D}"/>
                  </a:ext>
                </a:extLst>
              </p:cNvPr>
              <p:cNvSpPr/>
              <p:nvPr/>
            </p:nvSpPr>
            <p:spPr bwMode="auto">
              <a:xfrm>
                <a:off x="11459278" y="18436033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569836D-F943-4DCC-895C-93D45866B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59278" y="18436033"/>
                <a:ext cx="2588242" cy="163257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49815BD6-C725-4C9F-AD29-318EAFC3765C}"/>
              </a:ext>
            </a:extLst>
          </p:cNvPr>
          <p:cNvCxnSpPr>
            <a:cxnSpLocks/>
            <a:stCxn id="44" idx="1"/>
          </p:cNvCxnSpPr>
          <p:nvPr/>
        </p:nvCxnSpPr>
        <p:spPr>
          <a:xfrm rot="5400000" flipH="1" flipV="1">
            <a:off x="12181027" y="13972149"/>
            <a:ext cx="4360260" cy="5045681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3D68EB07-D3F4-4588-8C44-71F74BC0EF34}"/>
              </a:ext>
            </a:extLst>
          </p:cNvPr>
          <p:cNvCxnSpPr>
            <a:cxnSpLocks/>
            <a:stCxn id="44" idx="0"/>
          </p:cNvCxnSpPr>
          <p:nvPr/>
        </p:nvCxnSpPr>
        <p:spPr>
          <a:xfrm rot="5400000" flipH="1" flipV="1">
            <a:off x="14505572" y="12389270"/>
            <a:ext cx="4294591" cy="7798937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37F3ABDD-8EF8-4F29-9D75-53C6292DA222}"/>
              </a:ext>
            </a:extLst>
          </p:cNvPr>
          <p:cNvCxnSpPr>
            <a:cxnSpLocks/>
            <a:stCxn id="44" idx="7"/>
          </p:cNvCxnSpPr>
          <p:nvPr/>
        </p:nvCxnSpPr>
        <p:spPr>
          <a:xfrm rot="5400000" flipH="1" flipV="1">
            <a:off x="16857030" y="11241544"/>
            <a:ext cx="4245027" cy="10622124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144A341E-67A6-45B9-8EFD-D1316C552686}"/>
              </a:ext>
            </a:extLst>
          </p:cNvPr>
          <p:cNvCxnSpPr>
            <a:cxnSpLocks/>
            <a:stCxn id="44" idx="6"/>
          </p:cNvCxnSpPr>
          <p:nvPr/>
        </p:nvCxnSpPr>
        <p:spPr>
          <a:xfrm flipV="1">
            <a:off x="14047520" y="14374391"/>
            <a:ext cx="14448993" cy="487793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E3ECD38-FFA3-4772-9190-06FF46E86007}"/>
                  </a:ext>
                </a:extLst>
              </p:cNvPr>
              <p:cNvSpPr/>
              <p:nvPr/>
            </p:nvSpPr>
            <p:spPr bwMode="auto">
              <a:xfrm>
                <a:off x="16109819" y="4899711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E3ECD38-FFA3-4772-9190-06FF46E86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09819" y="4899711"/>
                <a:ext cx="2588242" cy="1632579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23FDC8D-1292-494D-8228-3A602186C737}"/>
                  </a:ext>
                </a:extLst>
              </p:cNvPr>
              <p:cNvSpPr/>
              <p:nvPr/>
            </p:nvSpPr>
            <p:spPr bwMode="auto">
              <a:xfrm>
                <a:off x="19855912" y="4676401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23FDC8D-1292-494D-8228-3A602186C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55912" y="4676401"/>
                <a:ext cx="2588242" cy="163257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0F9C2E1-EEE0-4E56-A0F4-F0419D18B702}"/>
                  </a:ext>
                </a:extLst>
              </p:cNvPr>
              <p:cNvSpPr/>
              <p:nvPr/>
            </p:nvSpPr>
            <p:spPr bwMode="auto">
              <a:xfrm>
                <a:off x="23602005" y="4634400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0F9C2E1-EEE0-4E56-A0F4-F0419D18B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02005" y="4634400"/>
                <a:ext cx="2588242" cy="163257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C8D5A73-E981-45A9-B3BC-C85E425575AD}"/>
                  </a:ext>
                </a:extLst>
              </p:cNvPr>
              <p:cNvSpPr/>
              <p:nvPr/>
            </p:nvSpPr>
            <p:spPr bwMode="auto">
              <a:xfrm>
                <a:off x="27566532" y="4599576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C8D5A73-E981-45A9-B3BC-C85E4255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566532" y="4599576"/>
                <a:ext cx="2588242" cy="1632579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D7EB4910-E787-4742-A6F6-BCAECB08653C}"/>
              </a:ext>
            </a:extLst>
          </p:cNvPr>
          <p:cNvCxnSpPr>
            <a:cxnSpLocks/>
            <a:stCxn id="75" idx="0"/>
            <a:endCxn id="66" idx="4"/>
          </p:cNvCxnSpPr>
          <p:nvPr/>
        </p:nvCxnSpPr>
        <p:spPr>
          <a:xfrm rot="16200000" flipV="1">
            <a:off x="17079610" y="6856621"/>
            <a:ext cx="1141835" cy="493174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55FE706-67CF-4220-97C9-C7B0BFBCC44D}"/>
                  </a:ext>
                </a:extLst>
              </p:cNvPr>
              <p:cNvSpPr/>
              <p:nvPr/>
            </p:nvSpPr>
            <p:spPr>
              <a:xfrm>
                <a:off x="15133262" y="7064614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55FE706-67CF-4220-97C9-C7B0BFBCC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3262" y="7064614"/>
                <a:ext cx="1854867" cy="92333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85600F89-1EE3-45E7-9601-99B4E9085A38}"/>
              </a:ext>
            </a:extLst>
          </p:cNvPr>
          <p:cNvCxnSpPr>
            <a:cxnSpLocks/>
            <a:stCxn id="30" idx="0"/>
            <a:endCxn id="66" idx="3"/>
          </p:cNvCxnSpPr>
          <p:nvPr/>
        </p:nvCxnSpPr>
        <p:spPr>
          <a:xfrm rot="5400000" flipH="1" flipV="1">
            <a:off x="15889072" y="6464828"/>
            <a:ext cx="771410" cy="42816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BB0358-D937-4BCA-B742-6B65DCCFDD0E}"/>
              </a:ext>
            </a:extLst>
          </p:cNvPr>
          <p:cNvCxnSpPr/>
          <p:nvPr/>
        </p:nvCxnSpPr>
        <p:spPr>
          <a:xfrm>
            <a:off x="17969306" y="6678909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7925B90-01EC-4DF4-ADB9-5C4C7E5B83E5}"/>
              </a:ext>
            </a:extLst>
          </p:cNvPr>
          <p:cNvCxnSpPr>
            <a:cxnSpLocks/>
          </p:cNvCxnSpPr>
          <p:nvPr/>
        </p:nvCxnSpPr>
        <p:spPr>
          <a:xfrm>
            <a:off x="17999388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D74A368-6A15-483D-AF32-EC2EFCBE6C8A}"/>
              </a:ext>
            </a:extLst>
          </p:cNvPr>
          <p:cNvCxnSpPr>
            <a:cxnSpLocks/>
          </p:cNvCxnSpPr>
          <p:nvPr/>
        </p:nvCxnSpPr>
        <p:spPr>
          <a:xfrm flipH="1">
            <a:off x="13668481" y="14314859"/>
            <a:ext cx="1266719" cy="68775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715A85FE-43BD-49E0-9C2D-5B5F32A33022}"/>
              </a:ext>
            </a:extLst>
          </p:cNvPr>
          <p:cNvCxnSpPr>
            <a:cxnSpLocks/>
            <a:stCxn id="79" idx="0"/>
            <a:endCxn id="67" idx="4"/>
          </p:cNvCxnSpPr>
          <p:nvPr/>
        </p:nvCxnSpPr>
        <p:spPr>
          <a:xfrm rot="16200000" flipV="1">
            <a:off x="20702603" y="6756411"/>
            <a:ext cx="1365145" cy="470283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1FB16DD-D798-41F4-82B2-12AB3042FD16}"/>
                  </a:ext>
                </a:extLst>
              </p:cNvPr>
              <p:cNvSpPr/>
              <p:nvPr/>
            </p:nvSpPr>
            <p:spPr>
              <a:xfrm>
                <a:off x="19063064" y="7136260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1FB16DD-D798-41F4-82B2-12AB3042F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3064" y="7136260"/>
                <a:ext cx="1854867" cy="92333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487F7903-F804-4B34-9A51-4FE61A5663B5}"/>
              </a:ext>
            </a:extLst>
          </p:cNvPr>
          <p:cNvCxnSpPr>
            <a:cxnSpLocks/>
            <a:stCxn id="102" idx="0"/>
            <a:endCxn id="67" idx="3"/>
          </p:cNvCxnSpPr>
          <p:nvPr/>
        </p:nvCxnSpPr>
        <p:spPr>
          <a:xfrm rot="5400000" flipH="1" flipV="1">
            <a:off x="19579541" y="6480851"/>
            <a:ext cx="1066366" cy="244453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037EEE2-5CD6-482C-9110-0B17270A926F}"/>
              </a:ext>
            </a:extLst>
          </p:cNvPr>
          <p:cNvCxnSpPr/>
          <p:nvPr/>
        </p:nvCxnSpPr>
        <p:spPr>
          <a:xfrm>
            <a:off x="21735348" y="6579287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8ADB25A-225C-4991-BC2D-359DEA7A4CE8}"/>
              </a:ext>
            </a:extLst>
          </p:cNvPr>
          <p:cNvCxnSpPr>
            <a:cxnSpLocks/>
          </p:cNvCxnSpPr>
          <p:nvPr/>
        </p:nvCxnSpPr>
        <p:spPr>
          <a:xfrm>
            <a:off x="21735348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5D3955D-EE9C-4AF4-8C63-9DD147E91788}"/>
              </a:ext>
            </a:extLst>
          </p:cNvPr>
          <p:cNvCxnSpPr>
            <a:cxnSpLocks/>
          </p:cNvCxnSpPr>
          <p:nvPr/>
        </p:nvCxnSpPr>
        <p:spPr>
          <a:xfrm flipH="1">
            <a:off x="18563125" y="13803578"/>
            <a:ext cx="1742400" cy="177904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500CD01-CF81-4226-AECE-BF16AD5CEE13}"/>
              </a:ext>
            </a:extLst>
          </p:cNvPr>
          <p:cNvCxnSpPr>
            <a:cxnSpLocks/>
          </p:cNvCxnSpPr>
          <p:nvPr/>
        </p:nvCxnSpPr>
        <p:spPr>
          <a:xfrm flipH="1">
            <a:off x="18698061" y="12816319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976ECC2-7EAB-4051-B8E4-73AD213F8997}"/>
              </a:ext>
            </a:extLst>
          </p:cNvPr>
          <p:cNvSpPr txBox="1"/>
          <p:nvPr/>
        </p:nvSpPr>
        <p:spPr>
          <a:xfrm>
            <a:off x="13299645" y="13612449"/>
            <a:ext cx="1382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t=1,2,3,4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6C048C3-340E-4F1C-BB5F-75E86663AD4D}"/>
              </a:ext>
            </a:extLst>
          </p:cNvPr>
          <p:cNvCxnSpPr>
            <a:cxnSpLocks/>
          </p:cNvCxnSpPr>
          <p:nvPr/>
        </p:nvCxnSpPr>
        <p:spPr>
          <a:xfrm flipH="1">
            <a:off x="13768651" y="15400775"/>
            <a:ext cx="1145306" cy="84724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160BC82-9733-47A5-AB86-930BE4DCE292}"/>
              </a:ext>
            </a:extLst>
          </p:cNvPr>
          <p:cNvSpPr txBox="1"/>
          <p:nvPr/>
        </p:nvSpPr>
        <p:spPr>
          <a:xfrm>
            <a:off x="14859552" y="14642820"/>
            <a:ext cx="1382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t=2,3,4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F0E76AC-BC4B-4611-82A0-38A2DBBF212A}"/>
              </a:ext>
            </a:extLst>
          </p:cNvPr>
          <p:cNvCxnSpPr>
            <a:cxnSpLocks/>
          </p:cNvCxnSpPr>
          <p:nvPr/>
        </p:nvCxnSpPr>
        <p:spPr>
          <a:xfrm flipH="1">
            <a:off x="14481562" y="16160401"/>
            <a:ext cx="1085763" cy="66033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19AF6AB-6692-4E77-B436-4BB0468A24F9}"/>
              </a:ext>
            </a:extLst>
          </p:cNvPr>
          <p:cNvSpPr txBox="1"/>
          <p:nvPr/>
        </p:nvSpPr>
        <p:spPr>
          <a:xfrm>
            <a:off x="15512919" y="15402446"/>
            <a:ext cx="1382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t=3,4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0D0A802-3020-47DE-9B7D-BAEEE71709D1}"/>
              </a:ext>
            </a:extLst>
          </p:cNvPr>
          <p:cNvCxnSpPr>
            <a:cxnSpLocks/>
          </p:cNvCxnSpPr>
          <p:nvPr/>
        </p:nvCxnSpPr>
        <p:spPr>
          <a:xfrm flipH="1">
            <a:off x="15758405" y="18765947"/>
            <a:ext cx="1137019" cy="268506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AA30528-EA3F-4681-A701-9B828D192C0C}"/>
              </a:ext>
            </a:extLst>
          </p:cNvPr>
          <p:cNvSpPr txBox="1"/>
          <p:nvPr/>
        </p:nvSpPr>
        <p:spPr>
          <a:xfrm>
            <a:off x="17012504" y="18260902"/>
            <a:ext cx="138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95669BF-DA94-4DB0-BB71-C3D408F0FFCC}"/>
                  </a:ext>
                </a:extLst>
              </p:cNvPr>
              <p:cNvSpPr/>
              <p:nvPr/>
            </p:nvSpPr>
            <p:spPr>
              <a:xfrm>
                <a:off x="22927831" y="7346976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95669BF-DA94-4DB0-BB71-C3D408F0F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7831" y="7346976"/>
                <a:ext cx="1854867" cy="92333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Connector: Curved 117">
            <a:extLst>
              <a:ext uri="{FF2B5EF4-FFF2-40B4-BE49-F238E27FC236}">
                <a16:creationId xmlns:a16="http://schemas.microsoft.com/office/drawing/2014/main" id="{CC68CC91-5466-4128-A160-8067E0973CA4}"/>
              </a:ext>
            </a:extLst>
          </p:cNvPr>
          <p:cNvCxnSpPr>
            <a:cxnSpLocks/>
            <a:stCxn id="117" idx="0"/>
            <a:endCxn id="68" idx="3"/>
          </p:cNvCxnSpPr>
          <p:nvPr/>
        </p:nvCxnSpPr>
        <p:spPr>
          <a:xfrm rot="5400000" flipH="1" flipV="1">
            <a:off x="23258613" y="6624546"/>
            <a:ext cx="1319083" cy="125779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CBF11175-FB13-4E02-AAD1-D058495A6D53}"/>
              </a:ext>
            </a:extLst>
          </p:cNvPr>
          <p:cNvCxnSpPr>
            <a:cxnSpLocks/>
            <a:stCxn id="81" idx="0"/>
            <a:endCxn id="68" idx="4"/>
          </p:cNvCxnSpPr>
          <p:nvPr/>
        </p:nvCxnSpPr>
        <p:spPr>
          <a:xfrm rot="16200000" flipV="1">
            <a:off x="24403817" y="6759288"/>
            <a:ext cx="1407146" cy="422528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9778802A-0EBE-4637-8D21-2A5AAADCBBB2}"/>
              </a:ext>
            </a:extLst>
          </p:cNvPr>
          <p:cNvCxnSpPr>
            <a:cxnSpLocks/>
            <a:stCxn id="84" idx="0"/>
          </p:cNvCxnSpPr>
          <p:nvPr/>
        </p:nvCxnSpPr>
        <p:spPr>
          <a:xfrm rot="16200000" flipV="1">
            <a:off x="28336602" y="6551947"/>
            <a:ext cx="1614934" cy="566828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BE6E08-1BE9-45DD-832D-F4B631646BCF}"/>
                  </a:ext>
                </a:extLst>
              </p:cNvPr>
              <p:cNvSpPr/>
              <p:nvPr/>
            </p:nvSpPr>
            <p:spPr>
              <a:xfrm>
                <a:off x="26872956" y="7443447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BE6E08-1BE9-45DD-832D-F4B631646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2956" y="7443447"/>
                <a:ext cx="1854867" cy="92333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Connector: Curved 121">
            <a:extLst>
              <a:ext uri="{FF2B5EF4-FFF2-40B4-BE49-F238E27FC236}">
                <a16:creationId xmlns:a16="http://schemas.microsoft.com/office/drawing/2014/main" id="{1A22121D-C738-490D-88FC-AE27712B21C0}"/>
              </a:ext>
            </a:extLst>
          </p:cNvPr>
          <p:cNvCxnSpPr>
            <a:cxnSpLocks/>
            <a:stCxn id="121" idx="0"/>
          </p:cNvCxnSpPr>
          <p:nvPr/>
        </p:nvCxnSpPr>
        <p:spPr>
          <a:xfrm rot="5400000" flipH="1" flipV="1">
            <a:off x="27094817" y="6612096"/>
            <a:ext cx="1536925" cy="125779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91DD0AE-25B1-408A-A087-9E861C5016CF}"/>
              </a:ext>
            </a:extLst>
          </p:cNvPr>
          <p:cNvCxnSpPr/>
          <p:nvPr/>
        </p:nvCxnSpPr>
        <p:spPr>
          <a:xfrm>
            <a:off x="25302406" y="6520640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A7170BE-6939-4FEB-B0EF-ADF0EA27A799}"/>
              </a:ext>
            </a:extLst>
          </p:cNvPr>
          <p:cNvCxnSpPr/>
          <p:nvPr/>
        </p:nvCxnSpPr>
        <p:spPr>
          <a:xfrm>
            <a:off x="29417374" y="6500605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7513A06-5D4A-4F46-9DD8-49DED412D70D}"/>
              </a:ext>
            </a:extLst>
          </p:cNvPr>
          <p:cNvCxnSpPr>
            <a:cxnSpLocks/>
          </p:cNvCxnSpPr>
          <p:nvPr/>
        </p:nvCxnSpPr>
        <p:spPr>
          <a:xfrm>
            <a:off x="25528428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E70FA2B-4762-464E-8ECB-1E11A1896521}"/>
              </a:ext>
            </a:extLst>
          </p:cNvPr>
          <p:cNvCxnSpPr>
            <a:cxnSpLocks/>
          </p:cNvCxnSpPr>
          <p:nvPr/>
        </p:nvCxnSpPr>
        <p:spPr>
          <a:xfrm>
            <a:off x="29568624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E8EB80C-5C8D-481C-9E84-4155A5E1FD5B}"/>
              </a:ext>
            </a:extLst>
          </p:cNvPr>
          <p:cNvCxnSpPr>
            <a:cxnSpLocks/>
          </p:cNvCxnSpPr>
          <p:nvPr/>
        </p:nvCxnSpPr>
        <p:spPr>
          <a:xfrm flipH="1">
            <a:off x="22187392" y="12791806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4BFAACD-2FD5-4385-BC54-5A322C442927}"/>
              </a:ext>
            </a:extLst>
          </p:cNvPr>
          <p:cNvCxnSpPr>
            <a:cxnSpLocks/>
          </p:cNvCxnSpPr>
          <p:nvPr/>
        </p:nvCxnSpPr>
        <p:spPr>
          <a:xfrm flipH="1">
            <a:off x="26140992" y="12768425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64685CF1-D4F9-4246-A1E8-B4969F32ECF7}"/>
                  </a:ext>
                </a:extLst>
              </p:cNvPr>
              <p:cNvSpPr/>
              <p:nvPr/>
            </p:nvSpPr>
            <p:spPr bwMode="auto">
              <a:xfrm>
                <a:off x="21685139" y="2409659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64685CF1-D4F9-4246-A1E8-B4969F32E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85139" y="2409659"/>
                <a:ext cx="2588242" cy="1632579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B502AB64-E4CD-499B-9D8C-52CB41645E3F}"/>
              </a:ext>
            </a:extLst>
          </p:cNvPr>
          <p:cNvCxnSpPr>
            <a:cxnSpLocks/>
            <a:stCxn id="66" idx="0"/>
            <a:endCxn id="132" idx="2"/>
          </p:cNvCxnSpPr>
          <p:nvPr/>
        </p:nvCxnSpPr>
        <p:spPr>
          <a:xfrm rot="5400000" flipH="1" flipV="1">
            <a:off x="18707658" y="1922231"/>
            <a:ext cx="1673762" cy="4281199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BD7293AA-064F-4E5C-AF35-674F96DE32BA}"/>
              </a:ext>
            </a:extLst>
          </p:cNvPr>
          <p:cNvCxnSpPr>
            <a:cxnSpLocks/>
            <a:stCxn id="67" idx="0"/>
            <a:endCxn id="132" idx="3"/>
          </p:cNvCxnSpPr>
          <p:nvPr/>
        </p:nvCxnSpPr>
        <p:spPr>
          <a:xfrm rot="5400000" flipH="1" flipV="1">
            <a:off x="21170481" y="3782705"/>
            <a:ext cx="873249" cy="914145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4E345924-C2B2-4FD8-BD53-B0ECE85C110D}"/>
              </a:ext>
            </a:extLst>
          </p:cNvPr>
          <p:cNvCxnSpPr>
            <a:cxnSpLocks/>
            <a:stCxn id="68" idx="0"/>
            <a:endCxn id="132" idx="5"/>
          </p:cNvCxnSpPr>
          <p:nvPr/>
        </p:nvCxnSpPr>
        <p:spPr>
          <a:xfrm rot="16200000" flipV="1">
            <a:off x="23979610" y="3717884"/>
            <a:ext cx="831248" cy="1001784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6FEB443C-1713-43AC-9A12-D31144760A6A}"/>
              </a:ext>
            </a:extLst>
          </p:cNvPr>
          <p:cNvCxnSpPr>
            <a:cxnSpLocks/>
            <a:stCxn id="69" idx="1"/>
            <a:endCxn id="132" idx="6"/>
          </p:cNvCxnSpPr>
          <p:nvPr/>
        </p:nvCxnSpPr>
        <p:spPr>
          <a:xfrm rot="16200000" flipV="1">
            <a:off x="25303120" y="2196211"/>
            <a:ext cx="1612713" cy="3672190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39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112" grpId="0"/>
      <p:bldP spid="114" grpId="0"/>
      <p:bldP spid="1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41D49648-FF66-45FB-A59D-8CA808A5607B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E68BD65-F222-4EE2-956B-BF4EE0DC2905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E68BD65-F222-4EE2-956B-BF4EE0DC2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63BDFC06-56BA-457C-B50E-17557E9896C4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5FEE41C-DBC4-4182-90B5-8B82C36D9E71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5FEE41C-DBC4-4182-90B5-8B82C36D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10FF098C-F1AA-4A28-90FD-1C76C1F1083F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FB0A9C8-E024-4A3B-875F-C758CFEDFF19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FB0A9C8-E024-4A3B-875F-C758CFEDF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3CBC26D6-F7E6-47B3-9015-18BCB93F1A1A}"/>
              </a:ext>
            </a:extLst>
          </p:cNvPr>
          <p:cNvSpPr/>
          <p:nvPr/>
        </p:nvSpPr>
        <p:spPr bwMode="auto">
          <a:xfrm rot="16200000">
            <a:off x="9128614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/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C3052E83-3130-4E3F-ACBA-02C05BBBAAE3}"/>
              </a:ext>
            </a:extLst>
          </p:cNvPr>
          <p:cNvSpPr/>
          <p:nvPr/>
        </p:nvSpPr>
        <p:spPr bwMode="auto">
          <a:xfrm rot="16200000">
            <a:off x="12935752" y="136908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/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4BD2CAD8-1F40-45CD-A4F8-C7547193C3BA}"/>
              </a:ext>
            </a:extLst>
          </p:cNvPr>
          <p:cNvSpPr/>
          <p:nvPr/>
        </p:nvSpPr>
        <p:spPr bwMode="auto">
          <a:xfrm rot="16200000">
            <a:off x="20850078" y="1369086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/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Many-to-many, same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CEA40-CC2A-49AF-8FF0-89BEBBC7539F}"/>
              </a:ext>
            </a:extLst>
          </p:cNvPr>
          <p:cNvSpPr txBox="1"/>
          <p:nvPr/>
        </p:nvSpPr>
        <p:spPr>
          <a:xfrm>
            <a:off x="24574500" y="12096750"/>
            <a:ext cx="9182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trigger word detection</a:t>
            </a:r>
          </a:p>
        </p:txBody>
      </p:sp>
    </p:spTree>
    <p:extLst>
      <p:ext uri="{BB962C8B-B14F-4D97-AF65-F5344CB8AC3E}">
        <p14:creationId xmlns:p14="http://schemas.microsoft.com/office/powerpoint/2010/main" val="200480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605935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3CBC26D6-F7E6-47B3-9015-18BCB93F1A1A}"/>
              </a:ext>
            </a:extLst>
          </p:cNvPr>
          <p:cNvSpPr/>
          <p:nvPr/>
        </p:nvSpPr>
        <p:spPr bwMode="auto">
          <a:xfrm rot="16200000">
            <a:off x="9128614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/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C3052E83-3130-4E3F-ACBA-02C05BBBAAE3}"/>
              </a:ext>
            </a:extLst>
          </p:cNvPr>
          <p:cNvSpPr/>
          <p:nvPr/>
        </p:nvSpPr>
        <p:spPr bwMode="auto">
          <a:xfrm rot="16200000">
            <a:off x="12935752" y="136908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/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4BD2CAD8-1F40-45CD-A4F8-C7547193C3BA}"/>
              </a:ext>
            </a:extLst>
          </p:cNvPr>
          <p:cNvSpPr/>
          <p:nvPr/>
        </p:nvSpPr>
        <p:spPr bwMode="auto">
          <a:xfrm rot="16200000">
            <a:off x="20850078" y="1369086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/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Many-to-one, causal</a:t>
            </a:r>
          </a:p>
          <a:p>
            <a:endParaRPr lang="en-US" dirty="0"/>
          </a:p>
          <a:p>
            <a:r>
              <a:rPr lang="en-US" dirty="0"/>
              <a:t>e.g. video grading system</a:t>
            </a:r>
          </a:p>
        </p:txBody>
      </p:sp>
    </p:spTree>
    <p:extLst>
      <p:ext uri="{BB962C8B-B14F-4D97-AF65-F5344CB8AC3E}">
        <p14:creationId xmlns:p14="http://schemas.microsoft.com/office/powerpoint/2010/main" val="2661746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Many-to-one, non-causal</a:t>
            </a:r>
          </a:p>
          <a:p>
            <a:endParaRPr lang="en-US" dirty="0"/>
          </a:p>
          <a:p>
            <a:r>
              <a:rPr lang="en-US" dirty="0"/>
              <a:t>e.g. video grading system</a:t>
            </a:r>
          </a:p>
          <a:p>
            <a:endParaRPr lang="en-US" dirty="0"/>
          </a:p>
          <a:p>
            <a:r>
              <a:rPr lang="en-US" dirty="0"/>
              <a:t>Better balanced for all time steps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A25FE9D-8952-4FC9-94F6-5B2901C3CC58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8BBE317-F605-40FB-AB57-3BD27C41E233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498D9A-6122-46D2-AA37-CAF8074D3418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498D9A-6122-46D2-AA37-CAF8074D3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6B2DAE-AE9F-45BB-95A5-C6A35D29B59E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6B2DAE-AE9F-45BB-95A5-C6A35D29B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A2CCB095-9DF9-408A-A10C-F2B26468848E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616294-19C5-4989-80AB-E70A658479EE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FB0724-03A5-4928-B4C3-18A4DDC4EEB1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43599AF-07BF-4625-B0A4-B21B4376CD95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449134-E357-4692-ACAB-231F67270461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449134-E357-4692-ACAB-231F67270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F67DCF3C-70E8-4B59-BE4E-72C0652BC780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89AC93-A208-46F8-BDF3-74396EBC1521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89AC93-A208-46F8-BDF3-74396EBC1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E3133844-5B09-4F0A-A672-5F38A2251277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95D9203-CBF5-4537-BF63-23ECFF5F7D45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37B028-4686-4B43-AA96-60DADAEE0CB7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37B028-4686-4B43-AA96-60DADAEE0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BE00FC7-DC76-49F6-A4FB-0FA61778325E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7DC363-3621-4410-87FE-0DD0D5801C6D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80CE3C-1FF5-4729-9F81-95FA2167546E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6195155-3FF2-49EB-BF7E-9412F93B323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3A08A3D-30F2-4823-A363-8D08ED1D704E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3CA6D1F9-27C3-4E3C-82A8-4F89796C620C}"/>
              </a:ext>
            </a:extLst>
          </p:cNvPr>
          <p:cNvSpPr/>
          <p:nvPr/>
        </p:nvSpPr>
        <p:spPr bwMode="auto">
          <a:xfrm rot="16200000">
            <a:off x="9128614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E44800-6F47-4323-9D69-D695F57B2C0D}"/>
                  </a:ext>
                </a:extLst>
              </p:cNvPr>
              <p:cNvSpPr txBox="1"/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E44800-6F47-4323-9D69-D695F57B2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row: Right 50">
            <a:extLst>
              <a:ext uri="{FF2B5EF4-FFF2-40B4-BE49-F238E27FC236}">
                <a16:creationId xmlns:a16="http://schemas.microsoft.com/office/drawing/2014/main" id="{69B132A7-3BBF-489B-909B-2FC6938BEAC9}"/>
              </a:ext>
            </a:extLst>
          </p:cNvPr>
          <p:cNvSpPr/>
          <p:nvPr/>
        </p:nvSpPr>
        <p:spPr bwMode="auto">
          <a:xfrm rot="16200000">
            <a:off x="12935752" y="136908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B3C5FEA-085C-4A63-BFB6-2C566F93795D}"/>
                  </a:ext>
                </a:extLst>
              </p:cNvPr>
              <p:cNvSpPr txBox="1"/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B3C5FEA-085C-4A63-BFB6-2C566F937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Arrow: Right 52">
            <a:extLst>
              <a:ext uri="{FF2B5EF4-FFF2-40B4-BE49-F238E27FC236}">
                <a16:creationId xmlns:a16="http://schemas.microsoft.com/office/drawing/2014/main" id="{5D49A34D-7F0A-4DE3-8E94-712E11EE8BF6}"/>
              </a:ext>
            </a:extLst>
          </p:cNvPr>
          <p:cNvSpPr/>
          <p:nvPr/>
        </p:nvSpPr>
        <p:spPr bwMode="auto">
          <a:xfrm rot="16200000">
            <a:off x="20850078" y="1369086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BF6421-42AF-4F83-8A52-F38BE9553767}"/>
                  </a:ext>
                </a:extLst>
              </p:cNvPr>
              <p:cNvSpPr txBox="1"/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BF6421-42AF-4F83-8A52-F38BE9553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FC4153-975F-4299-97F0-89D786C83538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FC4153-975F-4299-97F0-89D786C83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83AC9A9-A658-4072-BDE4-E919345A1E87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83AC9A9-A658-4072-BDE4-E919345A1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672C794-28BE-4266-B734-D2AF1D02D74F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672C794-28BE-4266-B734-D2AF1D02D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1FB2B0-38D3-4BBC-9B21-7CAF8DE0D337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1FB2B0-38D3-4BBC-9B21-7CAF8DE0D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AFF2A25-057B-42AD-B40F-BA5C0400F0E4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0D7021D-F637-4E73-A5FE-3FB6C1FA6C26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0D7021D-F637-4E73-A5FE-3FB6C1FA6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1AB2FEE-FA05-4FFC-A013-62AA19E4BF57}"/>
              </a:ext>
            </a:extLst>
          </p:cNvPr>
          <p:cNvSpPr/>
          <p:nvPr/>
        </p:nvSpPr>
        <p:spPr bwMode="auto">
          <a:xfrm>
            <a:off x="11142772" y="4365045"/>
            <a:ext cx="5188688" cy="10571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Global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C240C34-B4B5-46E8-B913-18CFD215F281}"/>
                  </a:ext>
                </a:extLst>
              </p:cNvPr>
              <p:cNvSpPr txBox="1"/>
              <p:nvPr/>
            </p:nvSpPr>
            <p:spPr>
              <a:xfrm>
                <a:off x="18576396" y="4368744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C240C34-B4B5-46E8-B913-18CFD215F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6396" y="4368744"/>
                <a:ext cx="605935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300942F-1A47-4414-A2C3-1A4773852AEC}"/>
              </a:ext>
            </a:extLst>
          </p:cNvPr>
          <p:cNvCxnSpPr>
            <a:cxnSpLocks/>
          </p:cNvCxnSpPr>
          <p:nvPr/>
        </p:nvCxnSpPr>
        <p:spPr>
          <a:xfrm>
            <a:off x="16331460" y="4893598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507CEF8-E095-4C2F-B1EE-DF966D5F870D}"/>
              </a:ext>
            </a:extLst>
          </p:cNvPr>
          <p:cNvCxnSpPr>
            <a:cxnSpLocks/>
            <a:stCxn id="33" idx="0"/>
            <a:endCxn id="2" idx="1"/>
          </p:cNvCxnSpPr>
          <p:nvPr/>
        </p:nvCxnSpPr>
        <p:spPr>
          <a:xfrm flipV="1">
            <a:off x="6737964" y="4893599"/>
            <a:ext cx="4404808" cy="138281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4B550AC-C6D3-49F2-AD11-C53E7C94776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0522654" y="5342284"/>
            <a:ext cx="1917439" cy="93412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C241174-9D5B-4316-945C-C4B8FF0B2593}"/>
              </a:ext>
            </a:extLst>
          </p:cNvPr>
          <p:cNvCxnSpPr>
            <a:cxnSpLocks/>
            <a:stCxn id="40" idx="0"/>
            <a:endCxn id="2" idx="2"/>
          </p:cNvCxnSpPr>
          <p:nvPr/>
        </p:nvCxnSpPr>
        <p:spPr>
          <a:xfrm flipH="1" flipV="1">
            <a:off x="13737116" y="5422153"/>
            <a:ext cx="544955" cy="8542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AB6828A-38CE-4F3D-B1C3-9E3D5A250551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15638627" y="5415694"/>
            <a:ext cx="5749984" cy="128362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680251E-7E83-408E-B45D-8C0F49D03826}"/>
              </a:ext>
            </a:extLst>
          </p:cNvPr>
          <p:cNvSpPr txBox="1"/>
          <p:nvPr/>
        </p:nvSpPr>
        <p:spPr>
          <a:xfrm>
            <a:off x="15837170" y="605750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164026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One-to-many</a:t>
            </a:r>
          </a:p>
          <a:p>
            <a:endParaRPr lang="en-US" dirty="0"/>
          </a:p>
          <a:p>
            <a:r>
              <a:rPr lang="en-US" dirty="0"/>
              <a:t>e.g. music or video generator, with input being a latent variable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26C5818-A40E-4256-93E8-F775FBDC79ED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843F50E9-0A40-478C-B8B9-3602735522C3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4AD534BD-E599-43CE-88AA-9707011C99E8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405F673B-B081-4775-AB87-2E052CAA6C73}"/>
              </a:ext>
            </a:extLst>
          </p:cNvPr>
          <p:cNvCxnSpPr>
            <a:cxnSpLocks/>
            <a:stCxn id="31" idx="3"/>
            <a:endCxn id="131" idx="2"/>
          </p:cNvCxnSpPr>
          <p:nvPr/>
        </p:nvCxnSpPr>
        <p:spPr>
          <a:xfrm>
            <a:off x="7578674" y="6701270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C30E1A5-8211-4F24-B0D5-9AC65C2D6F8A}"/>
              </a:ext>
            </a:extLst>
          </p:cNvPr>
          <p:cNvCxnSpPr>
            <a:cxnSpLocks/>
            <a:stCxn id="33" idx="3"/>
            <a:endCxn id="134" idx="2"/>
          </p:cNvCxnSpPr>
          <p:nvPr/>
        </p:nvCxnSpPr>
        <p:spPr>
          <a:xfrm>
            <a:off x="1136336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D682FBA-4FFD-4FB4-80A1-5D89CC0D442E}"/>
              </a:ext>
            </a:extLst>
          </p:cNvPr>
          <p:cNvCxnSpPr>
            <a:cxnSpLocks/>
          </p:cNvCxnSpPr>
          <p:nvPr/>
        </p:nvCxnSpPr>
        <p:spPr>
          <a:xfrm>
            <a:off x="1929071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BE470-E685-4639-ABC0-05135BD42475}"/>
              </a:ext>
            </a:extLst>
          </p:cNvPr>
          <p:cNvSpPr txBox="1"/>
          <p:nvPr/>
        </p:nvSpPr>
        <p:spPr>
          <a:xfrm>
            <a:off x="16710706" y="607163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175DD4-5DD4-4C3E-A03E-B2258DEF36D4}"/>
                  </a:ext>
                </a:extLst>
              </p:cNvPr>
              <p:cNvSpPr txBox="1"/>
              <p:nvPr/>
            </p:nvSpPr>
            <p:spPr>
              <a:xfrm>
                <a:off x="2237423" y="16435005"/>
                <a:ext cx="2942633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Self-regression: Sample from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and feed it as the next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, until &lt;EOS&gt; token is reached   (sample from a given distribution: </a:t>
                </a:r>
                <a:r>
                  <a:rPr lang="en-US" dirty="0" err="1"/>
                  <a:t>np.random.choice</a:t>
                </a:r>
                <a:r>
                  <a:rPr lang="en-US" dirty="0"/>
                  <a:t>(p=</a:t>
                </a:r>
                <a:r>
                  <a:rPr lang="en-US"/>
                  <a:t>prob) )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175DD4-5DD4-4C3E-A03E-B2258DEF3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423" y="16435005"/>
                <a:ext cx="29426335" cy="1754326"/>
              </a:xfrm>
              <a:prstGeom prst="rect">
                <a:avLst/>
              </a:prstGeom>
              <a:blipFill>
                <a:blip r:embed="rId13"/>
                <a:stretch>
                  <a:fillRect l="-1098" t="-9722" r="-1305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62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11330519" y="1182273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11872627" y="1302857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627" y="1302857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11699543" y="727736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15532842" y="727736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9332848" y="727736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7280099" y="727736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6821878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7375207" y="440828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5207" y="4408280"/>
                <a:ext cx="1763175" cy="845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12637218" y="922536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6470517" y="922536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20270523" y="922536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25168927" y="922536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22811165" y="857008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12907153" y="815925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153" y="8159259"/>
                <a:ext cx="168142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6574894" y="821149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4894" y="8211490"/>
                <a:ext cx="168142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20410806" y="821149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0806" y="8211490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24754549" y="822665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4549" y="8226655"/>
                <a:ext cx="2449260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10251731" y="922536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8530947" y="865151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947" y="8651515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F26C5818-A40E-4256-93E8-F775FBDC79ED}"/>
              </a:ext>
            </a:extLst>
          </p:cNvPr>
          <p:cNvSpPr/>
          <p:nvPr/>
        </p:nvSpPr>
        <p:spPr bwMode="auto">
          <a:xfrm rot="16200000">
            <a:off x="11330520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/>
              <p:nvPr/>
            </p:nvSpPr>
            <p:spPr>
              <a:xfrm>
                <a:off x="11883849" y="440828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3849" y="440828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843F50E9-0A40-478C-B8B9-3602735522C3}"/>
              </a:ext>
            </a:extLst>
          </p:cNvPr>
          <p:cNvSpPr/>
          <p:nvPr/>
        </p:nvSpPr>
        <p:spPr bwMode="auto">
          <a:xfrm rot="16200000">
            <a:off x="15115210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/>
              <p:nvPr/>
            </p:nvSpPr>
            <p:spPr>
              <a:xfrm>
                <a:off x="15668539" y="440828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8539" y="4408280"/>
                <a:ext cx="168142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4AD534BD-E599-43CE-88AA-9707011C99E8}"/>
              </a:ext>
            </a:extLst>
          </p:cNvPr>
          <p:cNvSpPr/>
          <p:nvPr/>
        </p:nvSpPr>
        <p:spPr bwMode="auto">
          <a:xfrm rot="16200000">
            <a:off x="18874627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/>
              <p:nvPr/>
            </p:nvSpPr>
            <p:spPr>
              <a:xfrm>
                <a:off x="19427956" y="440828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7956" y="4408280"/>
                <a:ext cx="168142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405F673B-B081-4775-AB87-2E052CAA6C73}"/>
              </a:ext>
            </a:extLst>
          </p:cNvPr>
          <p:cNvCxnSpPr>
            <a:cxnSpLocks/>
            <a:stCxn id="31" idx="3"/>
            <a:endCxn id="131" idx="2"/>
          </p:cNvCxnSpPr>
          <p:nvPr/>
        </p:nvCxnSpPr>
        <p:spPr>
          <a:xfrm>
            <a:off x="13565270" y="4833140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C30E1A5-8211-4F24-B0D5-9AC65C2D6F8A}"/>
              </a:ext>
            </a:extLst>
          </p:cNvPr>
          <p:cNvCxnSpPr>
            <a:cxnSpLocks/>
            <a:stCxn id="33" idx="3"/>
            <a:endCxn id="134" idx="2"/>
          </p:cNvCxnSpPr>
          <p:nvPr/>
        </p:nvCxnSpPr>
        <p:spPr>
          <a:xfrm>
            <a:off x="17349961" y="483314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D682FBA-4FFD-4FB4-80A1-5D89CC0D442E}"/>
              </a:ext>
            </a:extLst>
          </p:cNvPr>
          <p:cNvCxnSpPr>
            <a:cxnSpLocks/>
          </p:cNvCxnSpPr>
          <p:nvPr/>
        </p:nvCxnSpPr>
        <p:spPr>
          <a:xfrm>
            <a:off x="25277311" y="483314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BE470-E685-4639-ABC0-05135BD42475}"/>
              </a:ext>
            </a:extLst>
          </p:cNvPr>
          <p:cNvSpPr txBox="1"/>
          <p:nvPr/>
        </p:nvSpPr>
        <p:spPr>
          <a:xfrm>
            <a:off x="22697302" y="420350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E932B2-CD45-4564-A036-064376307BAD}"/>
                  </a:ext>
                </a:extLst>
              </p:cNvPr>
              <p:cNvSpPr txBox="1"/>
              <p:nvPr/>
            </p:nvSpPr>
            <p:spPr>
              <a:xfrm>
                <a:off x="7088677" y="14616616"/>
                <a:ext cx="25438054" cy="2093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E932B2-CD45-4564-A036-064376307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677" y="14616616"/>
                <a:ext cx="25438054" cy="20933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297956C-68BD-403C-A468-40A631D74FC1}"/>
              </a:ext>
            </a:extLst>
          </p:cNvPr>
          <p:cNvSpPr txBox="1"/>
          <p:nvPr/>
        </p:nvSpPr>
        <p:spPr>
          <a:xfrm>
            <a:off x="7277100" y="17506950"/>
            <a:ext cx="1076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rule of joint probability</a:t>
            </a:r>
          </a:p>
        </p:txBody>
      </p:sp>
    </p:spTree>
    <p:extLst>
      <p:ext uri="{BB962C8B-B14F-4D97-AF65-F5344CB8AC3E}">
        <p14:creationId xmlns:p14="http://schemas.microsoft.com/office/powerpoint/2010/main" val="285624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input label and seq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271366" y="10677993"/>
                <a:ext cx="193482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𝒍𝒂𝒃𝒆𝒍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366" y="10677993"/>
                <a:ext cx="1934825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One-to-many</a:t>
            </a:r>
          </a:p>
          <a:p>
            <a:endParaRPr lang="en-US" dirty="0"/>
          </a:p>
          <a:p>
            <a:r>
              <a:rPr lang="en-US" dirty="0"/>
              <a:t>e.g. music, with input being a latent variable and label being its style (classical, pop, …)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26C5818-A40E-4256-93E8-F775FBDC79ED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843F50E9-0A40-478C-B8B9-3602735522C3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4AD534BD-E599-43CE-88AA-9707011C99E8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405F673B-B081-4775-AB87-2E052CAA6C73}"/>
              </a:ext>
            </a:extLst>
          </p:cNvPr>
          <p:cNvCxnSpPr>
            <a:cxnSpLocks/>
            <a:stCxn id="31" idx="3"/>
            <a:endCxn id="131" idx="2"/>
          </p:cNvCxnSpPr>
          <p:nvPr/>
        </p:nvCxnSpPr>
        <p:spPr>
          <a:xfrm>
            <a:off x="7578674" y="6701270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C30E1A5-8211-4F24-B0D5-9AC65C2D6F8A}"/>
              </a:ext>
            </a:extLst>
          </p:cNvPr>
          <p:cNvCxnSpPr>
            <a:cxnSpLocks/>
            <a:stCxn id="33" idx="3"/>
            <a:endCxn id="134" idx="2"/>
          </p:cNvCxnSpPr>
          <p:nvPr/>
        </p:nvCxnSpPr>
        <p:spPr>
          <a:xfrm>
            <a:off x="1136336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D682FBA-4FFD-4FB4-80A1-5D89CC0D442E}"/>
              </a:ext>
            </a:extLst>
          </p:cNvPr>
          <p:cNvCxnSpPr>
            <a:cxnSpLocks/>
          </p:cNvCxnSpPr>
          <p:nvPr/>
        </p:nvCxnSpPr>
        <p:spPr>
          <a:xfrm>
            <a:off x="1929071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BE470-E685-4639-ABC0-05135BD42475}"/>
              </a:ext>
            </a:extLst>
          </p:cNvPr>
          <p:cNvSpPr txBox="1"/>
          <p:nvPr/>
        </p:nvSpPr>
        <p:spPr>
          <a:xfrm>
            <a:off x="16710706" y="607163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160630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encoder-decoder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2940512" y="147495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3482620" y="1595537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620" y="15955375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3309536" y="1020416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7142835" y="1020416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0942841" y="1020416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17556592" y="1020416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4247211" y="1215216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8080510" y="1215216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1880516" y="1215216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5445420" y="1215216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4421158" y="1149688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3CBC26D6-F7E6-47B3-9015-18BCB93F1A1A}"/>
              </a:ext>
            </a:extLst>
          </p:cNvPr>
          <p:cNvSpPr/>
          <p:nvPr/>
        </p:nvSpPr>
        <p:spPr bwMode="auto">
          <a:xfrm rot="16200000">
            <a:off x="6725203" y="147495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/>
              <p:nvPr/>
            </p:nvSpPr>
            <p:spPr>
              <a:xfrm>
                <a:off x="7267311" y="1595537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311" y="15955375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C3052E83-3130-4E3F-ACBA-02C05BBBAAE3}"/>
              </a:ext>
            </a:extLst>
          </p:cNvPr>
          <p:cNvSpPr/>
          <p:nvPr/>
        </p:nvSpPr>
        <p:spPr bwMode="auto">
          <a:xfrm rot="16200000">
            <a:off x="10532341" y="1474953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/>
              <p:nvPr/>
            </p:nvSpPr>
            <p:spPr>
              <a:xfrm>
                <a:off x="11074449" y="15955374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4449" y="15955374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4BD2CAD8-1F40-45CD-A4F8-C7547193C3BA}"/>
              </a:ext>
            </a:extLst>
          </p:cNvPr>
          <p:cNvSpPr/>
          <p:nvPr/>
        </p:nvSpPr>
        <p:spPr bwMode="auto">
          <a:xfrm rot="16200000">
            <a:off x="17113167" y="1474954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/>
              <p:nvPr/>
            </p:nvSpPr>
            <p:spPr>
              <a:xfrm>
                <a:off x="17655275" y="15955376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5275" y="15955376"/>
                <a:ext cx="175740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4517146" y="11086061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146" y="11086061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8184887" y="1113829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887" y="11138292"/>
                <a:ext cx="1681421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2020799" y="1113829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0799" y="11138292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5031042" y="11153457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042" y="11153457"/>
                <a:ext cx="2449260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1861724" y="1215216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140940" y="1157831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40" y="11578317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6926249" y="17250851"/>
            <a:ext cx="1024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Many-to-many, variable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CEA40-CC2A-49AF-8FF0-89BEBBC7539F}"/>
              </a:ext>
            </a:extLst>
          </p:cNvPr>
          <p:cNvSpPr txBox="1"/>
          <p:nvPr/>
        </p:nvSpPr>
        <p:spPr>
          <a:xfrm>
            <a:off x="16824568" y="17254458"/>
            <a:ext cx="15536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machine translation, video captioning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8C68D-633D-4FFD-B026-48A15A43EBBA}"/>
                  </a:ext>
                </a:extLst>
              </p:cNvPr>
              <p:cNvSpPr txBox="1"/>
              <p:nvPr/>
            </p:nvSpPr>
            <p:spPr>
              <a:xfrm>
                <a:off x="19403188" y="11698038"/>
                <a:ext cx="177920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8C68D-633D-4FFD-B026-48A15A43E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3188" y="11698038"/>
                <a:ext cx="1779205" cy="84580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AD2A7974-CA68-41C5-9474-F7F540E5D9E2}"/>
              </a:ext>
            </a:extLst>
          </p:cNvPr>
          <p:cNvSpPr/>
          <p:nvPr/>
        </p:nvSpPr>
        <p:spPr bwMode="auto">
          <a:xfrm>
            <a:off x="19379384" y="6453187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5C9E42-DA24-4787-9DE0-899FB2494742}"/>
              </a:ext>
            </a:extLst>
          </p:cNvPr>
          <p:cNvSpPr/>
          <p:nvPr/>
        </p:nvSpPr>
        <p:spPr bwMode="auto">
          <a:xfrm>
            <a:off x="23212683" y="6453187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B62CE6-FBEB-4A04-BF86-6CA60BCAE916}"/>
              </a:ext>
            </a:extLst>
          </p:cNvPr>
          <p:cNvSpPr/>
          <p:nvPr/>
        </p:nvSpPr>
        <p:spPr bwMode="auto">
          <a:xfrm>
            <a:off x="27012689" y="6453188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8D9287-9343-4335-9F57-536B826AFD15}"/>
              </a:ext>
            </a:extLst>
          </p:cNvPr>
          <p:cNvSpPr/>
          <p:nvPr/>
        </p:nvSpPr>
        <p:spPr bwMode="auto">
          <a:xfrm>
            <a:off x="34959940" y="6453188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298259E-68A2-42A7-8C69-3B547F2D8374}"/>
              </a:ext>
            </a:extLst>
          </p:cNvPr>
          <p:cNvSpPr/>
          <p:nvPr/>
        </p:nvSpPr>
        <p:spPr bwMode="auto">
          <a:xfrm rot="16200000">
            <a:off x="34501719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68C5998-5A81-42E6-8DF8-2D3A7CF554CD}"/>
                  </a:ext>
                </a:extLst>
              </p:cNvPr>
              <p:cNvSpPr txBox="1"/>
              <p:nvPr/>
            </p:nvSpPr>
            <p:spPr>
              <a:xfrm>
                <a:off x="34693558" y="3602891"/>
                <a:ext cx="1840119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68C5998-5A81-42E6-8DF8-2D3A7CF5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3558" y="3602891"/>
                <a:ext cx="1840119" cy="84580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390979-DA27-4AE2-807B-B2C0C46C7205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>
            <a:off x="20317059" y="8401186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D5AC2E-9EF9-4ADD-A353-5F4262332432}"/>
              </a:ext>
            </a:extLst>
          </p:cNvPr>
          <p:cNvCxnSpPr/>
          <p:nvPr/>
        </p:nvCxnSpPr>
        <p:spPr>
          <a:xfrm>
            <a:off x="24150358" y="8401186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030FE6-E35F-44B8-BC1B-261BBA1C8768}"/>
              </a:ext>
            </a:extLst>
          </p:cNvPr>
          <p:cNvCxnSpPr>
            <a:cxnSpLocks/>
          </p:cNvCxnSpPr>
          <p:nvPr/>
        </p:nvCxnSpPr>
        <p:spPr>
          <a:xfrm>
            <a:off x="27950364" y="8401186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72C784-DF49-4828-B89B-25B67C4C9DAB}"/>
              </a:ext>
            </a:extLst>
          </p:cNvPr>
          <p:cNvCxnSpPr>
            <a:cxnSpLocks/>
          </p:cNvCxnSpPr>
          <p:nvPr/>
        </p:nvCxnSpPr>
        <p:spPr>
          <a:xfrm>
            <a:off x="32848768" y="8401186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14EF644-FB0F-4B01-8268-F38619C8E5D8}"/>
              </a:ext>
            </a:extLst>
          </p:cNvPr>
          <p:cNvSpPr txBox="1"/>
          <p:nvPr/>
        </p:nvSpPr>
        <p:spPr>
          <a:xfrm>
            <a:off x="30491006" y="774591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184B4B0B-7A55-4617-AF75-B38CA24F1E88}"/>
              </a:ext>
            </a:extLst>
          </p:cNvPr>
          <p:cNvSpPr/>
          <p:nvPr/>
        </p:nvSpPr>
        <p:spPr bwMode="auto">
          <a:xfrm rot="16200000">
            <a:off x="19010361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3C20F06-05F2-4DE7-8637-41BEC2DEA4E6}"/>
                  </a:ext>
                </a:extLst>
              </p:cNvPr>
              <p:cNvSpPr txBox="1"/>
              <p:nvPr/>
            </p:nvSpPr>
            <p:spPr>
              <a:xfrm>
                <a:off x="19563690" y="3584104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3C20F06-05F2-4DE7-8637-41BEC2DEA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3690" y="3584104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0CD7E5E4-B9B0-47AF-98FA-671B354AD5E3}"/>
              </a:ext>
            </a:extLst>
          </p:cNvPr>
          <p:cNvSpPr/>
          <p:nvPr/>
        </p:nvSpPr>
        <p:spPr bwMode="auto">
          <a:xfrm rot="16200000">
            <a:off x="22795051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7F04D0-5B78-457C-9090-B8C2AABB7994}"/>
                  </a:ext>
                </a:extLst>
              </p:cNvPr>
              <p:cNvSpPr txBox="1"/>
              <p:nvPr/>
            </p:nvSpPr>
            <p:spPr>
              <a:xfrm>
                <a:off x="23348380" y="3584104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7F04D0-5B78-457C-9090-B8C2AABB7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8380" y="3584104"/>
                <a:ext cx="1681422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row: Right 59">
            <a:extLst>
              <a:ext uri="{FF2B5EF4-FFF2-40B4-BE49-F238E27FC236}">
                <a16:creationId xmlns:a16="http://schemas.microsoft.com/office/drawing/2014/main" id="{66777671-445A-483E-B6A1-36479311D746}"/>
              </a:ext>
            </a:extLst>
          </p:cNvPr>
          <p:cNvSpPr/>
          <p:nvPr/>
        </p:nvSpPr>
        <p:spPr bwMode="auto">
          <a:xfrm rot="16200000">
            <a:off x="26554468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3B93940-A21D-405A-B122-E61A21A8A3E8}"/>
                  </a:ext>
                </a:extLst>
              </p:cNvPr>
              <p:cNvSpPr txBox="1"/>
              <p:nvPr/>
            </p:nvSpPr>
            <p:spPr>
              <a:xfrm>
                <a:off x="27107797" y="3584104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3B93940-A21D-405A-B122-E61A21A8A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7797" y="3584104"/>
                <a:ext cx="1681422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C7559073-6993-469C-B943-A2C49C2BC2B4}"/>
              </a:ext>
            </a:extLst>
          </p:cNvPr>
          <p:cNvCxnSpPr>
            <a:cxnSpLocks/>
            <a:stCxn id="57" idx="3"/>
            <a:endCxn id="40" idx="2"/>
          </p:cNvCxnSpPr>
          <p:nvPr/>
        </p:nvCxnSpPr>
        <p:spPr>
          <a:xfrm>
            <a:off x="21245111" y="4008964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A9B7AC3C-5087-4F25-AF94-4984C2D11968}"/>
              </a:ext>
            </a:extLst>
          </p:cNvPr>
          <p:cNvCxnSpPr>
            <a:cxnSpLocks/>
            <a:stCxn id="59" idx="3"/>
            <a:endCxn id="41" idx="2"/>
          </p:cNvCxnSpPr>
          <p:nvPr/>
        </p:nvCxnSpPr>
        <p:spPr>
          <a:xfrm>
            <a:off x="25029802" y="4008964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3CD675EA-90AD-408E-8474-E79E2A54C1A7}"/>
              </a:ext>
            </a:extLst>
          </p:cNvPr>
          <p:cNvCxnSpPr>
            <a:cxnSpLocks/>
          </p:cNvCxnSpPr>
          <p:nvPr/>
        </p:nvCxnSpPr>
        <p:spPr>
          <a:xfrm>
            <a:off x="32957152" y="4008964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46FA4D5-3A4A-42BB-AE01-05F760FF27D7}"/>
              </a:ext>
            </a:extLst>
          </p:cNvPr>
          <p:cNvSpPr txBox="1"/>
          <p:nvPr/>
        </p:nvSpPr>
        <p:spPr>
          <a:xfrm>
            <a:off x="30377143" y="337932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BF2D592D-19B4-49BE-B725-AB69007AEC01}"/>
              </a:ext>
            </a:extLst>
          </p:cNvPr>
          <p:cNvCxnSpPr>
            <a:cxnSpLocks/>
            <a:stCxn id="141" idx="3"/>
            <a:endCxn id="39" idx="2"/>
          </p:cNvCxnSpPr>
          <p:nvPr/>
        </p:nvCxnSpPr>
        <p:spPr>
          <a:xfrm flipV="1">
            <a:off x="18494267" y="10349184"/>
            <a:ext cx="1353955" cy="1802981"/>
          </a:xfrm>
          <a:prstGeom prst="curvedConnector2">
            <a:avLst/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4CDB802A-C204-4323-B619-49DD375C39CC}"/>
              </a:ext>
            </a:extLst>
          </p:cNvPr>
          <p:cNvSpPr/>
          <p:nvPr/>
        </p:nvSpPr>
        <p:spPr>
          <a:xfrm rot="5400000">
            <a:off x="9840886" y="1447608"/>
            <a:ext cx="2030513" cy="14470911"/>
          </a:xfrm>
          <a:prstGeom prst="leftBrace">
            <a:avLst>
              <a:gd name="adj1" fmla="val 69075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6B059-DC71-4D39-95FA-6E15026E824B}"/>
              </a:ext>
            </a:extLst>
          </p:cNvPr>
          <p:cNvSpPr txBox="1"/>
          <p:nvPr/>
        </p:nvSpPr>
        <p:spPr>
          <a:xfrm>
            <a:off x="9857878" y="6438697"/>
            <a:ext cx="5346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71" name="Left Brace 70">
            <a:extLst>
              <a:ext uri="{FF2B5EF4-FFF2-40B4-BE49-F238E27FC236}">
                <a16:creationId xmlns:a16="http://schemas.microsoft.com/office/drawing/2014/main" id="{90FA61E8-C021-401D-BF02-4086EEC40BE6}"/>
              </a:ext>
            </a:extLst>
          </p:cNvPr>
          <p:cNvSpPr/>
          <p:nvPr/>
        </p:nvSpPr>
        <p:spPr>
          <a:xfrm rot="16200000">
            <a:off x="26625352" y="6211715"/>
            <a:ext cx="2030513" cy="15536536"/>
          </a:xfrm>
          <a:prstGeom prst="leftBrace">
            <a:avLst>
              <a:gd name="adj1" fmla="val 69075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44F6AF6-E039-4AC6-B378-C8B12E244D69}"/>
              </a:ext>
            </a:extLst>
          </p:cNvPr>
          <p:cNvSpPr txBox="1"/>
          <p:nvPr/>
        </p:nvSpPr>
        <p:spPr>
          <a:xfrm>
            <a:off x="26583508" y="15003662"/>
            <a:ext cx="5346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316835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vanishing gradient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0EC5B27D-B1DC-4A00-9A06-DA3DD591ACA5}"/>
              </a:ext>
            </a:extLst>
          </p:cNvPr>
          <p:cNvSpPr/>
          <p:nvPr/>
        </p:nvSpPr>
        <p:spPr bwMode="auto">
          <a:xfrm rot="16200000">
            <a:off x="4421793" y="1189441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D0314143-7821-4772-A09A-3AF21F6806B9}"/>
              </a:ext>
            </a:extLst>
          </p:cNvPr>
          <p:cNvSpPr/>
          <p:nvPr/>
        </p:nvSpPr>
        <p:spPr bwMode="auto">
          <a:xfrm rot="16200000">
            <a:off x="4421794" y="60230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4B4D46B-E6B5-4732-A640-7B5068B16880}"/>
                  </a:ext>
                </a:extLst>
              </p:cNvPr>
              <p:cNvSpPr txBox="1"/>
              <p:nvPr/>
            </p:nvSpPr>
            <p:spPr>
              <a:xfrm>
                <a:off x="4963901" y="13100248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4B4D46B-E6B5-4732-A640-7B5068B16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901" y="13100248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254C53-03F9-46DB-A4B3-1CB53470DE54}"/>
                  </a:ext>
                </a:extLst>
              </p:cNvPr>
              <p:cNvSpPr txBox="1"/>
              <p:nvPr/>
            </p:nvSpPr>
            <p:spPr>
              <a:xfrm>
                <a:off x="4975123" y="447995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254C53-03F9-46DB-A4B3-1CB53470D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123" y="4479955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3AF271A-DA0E-47AD-90A4-5186E8340675}"/>
                  </a:ext>
                </a:extLst>
              </p:cNvPr>
              <p:cNvSpPr/>
              <p:nvPr/>
            </p:nvSpPr>
            <p:spPr bwMode="auto">
              <a:xfrm>
                <a:off x="4790817" y="7349038"/>
                <a:ext cx="5468816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3AF271A-DA0E-47AD-90A4-5186E8340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0817" y="7349038"/>
                <a:ext cx="5468816" cy="3895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83CF0C4-B7DA-4072-B900-323F3A4B0C7E}"/>
                  </a:ext>
                </a:extLst>
              </p:cNvPr>
              <p:cNvSpPr/>
              <p:nvPr/>
            </p:nvSpPr>
            <p:spPr bwMode="auto">
              <a:xfrm>
                <a:off x="13121963" y="7349039"/>
                <a:ext cx="5468112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83CF0C4-B7DA-4072-B900-323F3A4B0C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21963" y="7349039"/>
                <a:ext cx="5468112" cy="3895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65EA2810-A49D-4617-9055-8B78B572509C}"/>
              </a:ext>
            </a:extLst>
          </p:cNvPr>
          <p:cNvSpPr/>
          <p:nvPr/>
        </p:nvSpPr>
        <p:spPr bwMode="auto">
          <a:xfrm rot="16200000">
            <a:off x="12704332" y="602301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6A8BE99-028B-4AE4-B5E3-0640198B8B1B}"/>
                  </a:ext>
                </a:extLst>
              </p:cNvPr>
              <p:cNvSpPr txBox="1"/>
              <p:nvPr/>
            </p:nvSpPr>
            <p:spPr>
              <a:xfrm>
                <a:off x="13257661" y="4479956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6A8BE99-028B-4AE4-B5E3-0640198B8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7661" y="4479956"/>
                <a:ext cx="1681422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Arrow: Right 80">
            <a:extLst>
              <a:ext uri="{FF2B5EF4-FFF2-40B4-BE49-F238E27FC236}">
                <a16:creationId xmlns:a16="http://schemas.microsoft.com/office/drawing/2014/main" id="{EBCD9CDA-7A09-459D-8A78-4B8827EDD901}"/>
              </a:ext>
            </a:extLst>
          </p:cNvPr>
          <p:cNvSpPr/>
          <p:nvPr/>
        </p:nvSpPr>
        <p:spPr bwMode="auto">
          <a:xfrm rot="16200000">
            <a:off x="25788557" y="602301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854138-F730-4BA1-B51E-8AFA876E89B0}"/>
                  </a:ext>
                </a:extLst>
              </p:cNvPr>
              <p:cNvSpPr txBox="1"/>
              <p:nvPr/>
            </p:nvSpPr>
            <p:spPr>
              <a:xfrm>
                <a:off x="26341886" y="4479953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854138-F730-4BA1-B51E-8AFA876E8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1886" y="4479953"/>
                <a:ext cx="1763175" cy="8458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D95198-01D0-411D-98C9-523D47AFBC65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>
            <a:off x="10259633" y="9297037"/>
            <a:ext cx="2862330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F64F491-549E-49C5-BC59-C8F7F4FF2DC6}"/>
              </a:ext>
            </a:extLst>
          </p:cNvPr>
          <p:cNvCxnSpPr/>
          <p:nvPr/>
        </p:nvCxnSpPr>
        <p:spPr>
          <a:xfrm>
            <a:off x="18590075" y="9297038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D491418-734A-4E65-BD29-16B78F69C22D}"/>
              </a:ext>
            </a:extLst>
          </p:cNvPr>
          <p:cNvCxnSpPr>
            <a:cxnSpLocks/>
          </p:cNvCxnSpPr>
          <p:nvPr/>
        </p:nvCxnSpPr>
        <p:spPr>
          <a:xfrm>
            <a:off x="24135606" y="9297035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871F4A0-212F-470F-A4FD-1D660E3CEEF9}"/>
              </a:ext>
            </a:extLst>
          </p:cNvPr>
          <p:cNvSpPr txBox="1"/>
          <p:nvPr/>
        </p:nvSpPr>
        <p:spPr>
          <a:xfrm>
            <a:off x="21777844" y="8641759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0A8AB90-72C4-4420-9F23-B4D4104AEED8}"/>
              </a:ext>
            </a:extLst>
          </p:cNvPr>
          <p:cNvSpPr/>
          <p:nvPr/>
        </p:nvSpPr>
        <p:spPr bwMode="auto">
          <a:xfrm rot="16200000">
            <a:off x="12704332" y="1189441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FC90E79-D7CF-48BD-B00D-CFF7318D97C2}"/>
                  </a:ext>
                </a:extLst>
              </p:cNvPr>
              <p:cNvSpPr txBox="1"/>
              <p:nvPr/>
            </p:nvSpPr>
            <p:spPr>
              <a:xfrm>
                <a:off x="13246440" y="1310024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FC90E79-D7CF-48BD-B00D-CFF7318D9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6440" y="13100249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F7A6B4C6-032C-480C-9985-E81B6D54FC17}"/>
              </a:ext>
            </a:extLst>
          </p:cNvPr>
          <p:cNvSpPr/>
          <p:nvPr/>
        </p:nvSpPr>
        <p:spPr bwMode="auto">
          <a:xfrm rot="16200000">
            <a:off x="25803353" y="1189441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1CB9895-6C82-4179-87BF-CEC06B0C35E7}"/>
                  </a:ext>
                </a:extLst>
              </p:cNvPr>
              <p:cNvSpPr txBox="1"/>
              <p:nvPr/>
            </p:nvSpPr>
            <p:spPr>
              <a:xfrm>
                <a:off x="26347657" y="13268313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1CB9895-6C82-4179-87BF-CEC06B0C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7657" y="13268313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D8DD416-6B82-41EE-A6C0-B62746B2C99A}"/>
                  </a:ext>
                </a:extLst>
              </p:cNvPr>
              <p:cNvSpPr txBox="1"/>
              <p:nvPr/>
            </p:nvSpPr>
            <p:spPr>
              <a:xfrm>
                <a:off x="10496275" y="823093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D8DD416-6B82-41EE-A6C0-B62746B2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275" y="8230935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92A8676-E0D2-468B-B711-600A7DDF9A08}"/>
                  </a:ext>
                </a:extLst>
              </p:cNvPr>
              <p:cNvSpPr txBox="1"/>
              <p:nvPr/>
            </p:nvSpPr>
            <p:spPr>
              <a:xfrm>
                <a:off x="23721228" y="8298328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92A8676-E0D2-468B-B711-600A7DDF9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1228" y="8298328"/>
                <a:ext cx="2449260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5665621-C162-40B9-A2E0-E5AF1697DEF6}"/>
              </a:ext>
            </a:extLst>
          </p:cNvPr>
          <p:cNvCxnSpPr>
            <a:cxnSpLocks/>
          </p:cNvCxnSpPr>
          <p:nvPr/>
        </p:nvCxnSpPr>
        <p:spPr>
          <a:xfrm>
            <a:off x="3343005" y="929703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E2D5632-ED72-415C-B6C2-5FF54A90678D}"/>
                  </a:ext>
                </a:extLst>
              </p:cNvPr>
              <p:cNvSpPr txBox="1"/>
              <p:nvPr/>
            </p:nvSpPr>
            <p:spPr>
              <a:xfrm>
                <a:off x="1622221" y="872319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E2D5632-ED72-415C-B6C2-5FF54A906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221" y="8723190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1B7C6EE-DD12-4809-8974-116D75868EA8}"/>
                  </a:ext>
                </a:extLst>
              </p:cNvPr>
              <p:cNvSpPr txBox="1"/>
              <p:nvPr/>
            </p:nvSpPr>
            <p:spPr>
              <a:xfrm>
                <a:off x="18806194" y="82933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1B7C6EE-DD12-4809-8974-116D75868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6194" y="8293310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13396-22B6-46F5-B117-CA017D50264F}"/>
                  </a:ext>
                </a:extLst>
              </p:cNvPr>
              <p:cNvSpPr/>
              <p:nvPr/>
            </p:nvSpPr>
            <p:spPr bwMode="auto">
              <a:xfrm>
                <a:off x="26227901" y="7349039"/>
                <a:ext cx="6191914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13396-22B6-46F5-B117-CA017D502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27901" y="7349039"/>
                <a:ext cx="6191914" cy="3895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4CD6E8C-3CFF-4A30-B614-35F81B6CF390}"/>
                  </a:ext>
                </a:extLst>
              </p:cNvPr>
              <p:cNvSpPr/>
              <p:nvPr/>
            </p:nvSpPr>
            <p:spPr bwMode="auto">
              <a:xfrm>
                <a:off x="22389813" y="3697097"/>
                <a:ext cx="2588242" cy="1632579"/>
              </a:xfrm>
              <a:prstGeom prst="ellipse">
                <a:avLst/>
              </a:prstGeom>
              <a:solidFill>
                <a:srgbClr val="62C957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4CD6E8C-3CFF-4A30-B614-35F81B6CF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89813" y="3697097"/>
                <a:ext cx="2588242" cy="1632579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15DA5A07-9261-4FE1-AAC1-932AEA4D2589}"/>
              </a:ext>
            </a:extLst>
          </p:cNvPr>
          <p:cNvCxnSpPr>
            <a:cxnSpLocks/>
            <a:endCxn id="106" idx="6"/>
          </p:cNvCxnSpPr>
          <p:nvPr/>
        </p:nvCxnSpPr>
        <p:spPr>
          <a:xfrm rot="10800000">
            <a:off x="24978056" y="4513387"/>
            <a:ext cx="1192433" cy="389470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093C6E14-0220-4924-B2D5-085BE90EC17C}"/>
              </a:ext>
            </a:extLst>
          </p:cNvPr>
          <p:cNvCxnSpPr>
            <a:cxnSpLocks/>
            <a:endCxn id="106" idx="5"/>
          </p:cNvCxnSpPr>
          <p:nvPr/>
        </p:nvCxnSpPr>
        <p:spPr>
          <a:xfrm rot="5400000" flipH="1" flipV="1">
            <a:off x="23826345" y="5594607"/>
            <a:ext cx="1276687" cy="268655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5FA8C7C-945D-4B3C-9922-87639BFC9E7F}"/>
                  </a:ext>
                </a:extLst>
              </p:cNvPr>
              <p:cNvSpPr/>
              <p:nvPr/>
            </p:nvSpPr>
            <p:spPr bwMode="auto">
              <a:xfrm>
                <a:off x="16695516" y="3021687"/>
                <a:ext cx="2588242" cy="1632579"/>
              </a:xfrm>
              <a:prstGeom prst="ellipse">
                <a:avLst/>
              </a:prstGeom>
              <a:solidFill>
                <a:srgbClr val="62C957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5FA8C7C-945D-4B3C-9922-87639BFC9E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95516" y="3021687"/>
                <a:ext cx="2588242" cy="163257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BC96AC06-6DAD-4292-BA1E-3BD13F5B15C2}"/>
              </a:ext>
            </a:extLst>
          </p:cNvPr>
          <p:cNvCxnSpPr>
            <a:cxnSpLocks/>
            <a:stCxn id="106" idx="2"/>
            <a:endCxn id="111" idx="6"/>
          </p:cNvCxnSpPr>
          <p:nvPr/>
        </p:nvCxnSpPr>
        <p:spPr>
          <a:xfrm rot="10800000">
            <a:off x="19283759" y="3837977"/>
            <a:ext cx="3106055" cy="675410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1D153C5-5ACE-4E49-A3D0-74A420BEAA33}"/>
                  </a:ext>
                </a:extLst>
              </p:cNvPr>
              <p:cNvSpPr txBox="1"/>
              <p:nvPr/>
            </p:nvSpPr>
            <p:spPr>
              <a:xfrm>
                <a:off x="23583100" y="6350328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1D153C5-5ACE-4E49-A3D0-74A420BEA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3100" y="6350328"/>
                <a:ext cx="1763175" cy="8458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/>
              <p:nvPr/>
            </p:nvSpPr>
            <p:spPr>
              <a:xfrm>
                <a:off x="3096068" y="15887807"/>
                <a:ext cx="16102229" cy="1923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068" y="15887807"/>
                <a:ext cx="16102229" cy="192334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11ED6D-F6E9-4B93-94BD-71505BFD189A}"/>
              </a:ext>
            </a:extLst>
          </p:cNvPr>
          <p:cNvCxnSpPr>
            <a:stCxn id="111" idx="2"/>
          </p:cNvCxnSpPr>
          <p:nvPr/>
        </p:nvCxnSpPr>
        <p:spPr>
          <a:xfrm flipH="1">
            <a:off x="5815833" y="3837977"/>
            <a:ext cx="10879683" cy="545905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/>
              <p:nvPr/>
            </p:nvSpPr>
            <p:spPr>
              <a:xfrm>
                <a:off x="17508438" y="15672609"/>
                <a:ext cx="18288000" cy="17878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438" y="15672609"/>
                <a:ext cx="18288000" cy="178786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DAC23D1-9EBF-4DE9-AD93-7DC372FC99CF}"/>
              </a:ext>
            </a:extLst>
          </p:cNvPr>
          <p:cNvSpPr txBox="1"/>
          <p:nvPr/>
        </p:nvSpPr>
        <p:spPr>
          <a:xfrm>
            <a:off x="15856019" y="11733551"/>
            <a:ext cx="13757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theory, remember all history</a:t>
            </a:r>
          </a:p>
          <a:p>
            <a:r>
              <a:rPr lang="en-US" dirty="0"/>
              <a:t>In reality,  remember short history</a:t>
            </a:r>
          </a:p>
        </p:txBody>
      </p:sp>
    </p:spTree>
    <p:extLst>
      <p:ext uri="{BB962C8B-B14F-4D97-AF65-F5344CB8AC3E}">
        <p14:creationId xmlns:p14="http://schemas.microsoft.com/office/powerpoint/2010/main" val="2164551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vanishing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/>
              <p:nvPr/>
            </p:nvSpPr>
            <p:spPr>
              <a:xfrm>
                <a:off x="3840348" y="5021333"/>
                <a:ext cx="16102229" cy="1923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348" y="5021333"/>
                <a:ext cx="16102229" cy="1923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/>
              <p:nvPr/>
            </p:nvSpPr>
            <p:spPr>
              <a:xfrm>
                <a:off x="347489" y="8278615"/>
                <a:ext cx="18288000" cy="17878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89" y="8278615"/>
                <a:ext cx="18288000" cy="1787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507B06-1023-4AEC-85CD-845C13BD8B78}"/>
                  </a:ext>
                </a:extLst>
              </p:cNvPr>
              <p:cNvSpPr/>
              <p:nvPr/>
            </p:nvSpPr>
            <p:spPr>
              <a:xfrm>
                <a:off x="16760242" y="8300746"/>
                <a:ext cx="16917388" cy="1777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507B06-1023-4AEC-85CD-845C13BD8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0242" y="8300746"/>
                <a:ext cx="16917388" cy="17770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/>
              <p:nvPr/>
            </p:nvSpPr>
            <p:spPr>
              <a:xfrm>
                <a:off x="3840348" y="11725605"/>
                <a:ext cx="22395298" cy="5374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𝒂𝒙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348" y="11725605"/>
                <a:ext cx="22395298" cy="53746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40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Vanilla RNN and backprop through time</a:t>
            </a:r>
          </a:p>
          <a:p>
            <a:r>
              <a:rPr lang="en-US" sz="8800" dirty="0"/>
              <a:t>Variation of RNNs</a:t>
            </a:r>
          </a:p>
          <a:p>
            <a:r>
              <a:rPr lang="en-US" sz="8800" dirty="0"/>
              <a:t>LSTM and GRU</a:t>
            </a:r>
          </a:p>
          <a:p>
            <a:r>
              <a:rPr lang="en-US" sz="8800" dirty="0"/>
              <a:t>Multi-layer RNN and bidirectional RNN</a:t>
            </a:r>
          </a:p>
          <a:p>
            <a:r>
              <a:rPr lang="en-US" sz="8800" dirty="0"/>
              <a:t>Sequence pre-processing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vanishing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/>
              <p:nvPr/>
            </p:nvSpPr>
            <p:spPr>
              <a:xfrm>
                <a:off x="2500646" y="4155223"/>
                <a:ext cx="26297392" cy="2733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𝒂𝒙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646" y="4155223"/>
                <a:ext cx="26297392" cy="2733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8A4E469-4556-4E8C-81B7-24D750662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7035" y="10913498"/>
            <a:ext cx="11944350" cy="55435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448DF7-A294-4635-8F0D-FB13ECCCA6EA}"/>
              </a:ext>
            </a:extLst>
          </p:cNvPr>
          <p:cNvCxnSpPr>
            <a:cxnSpLocks/>
          </p:cNvCxnSpPr>
          <p:nvPr/>
        </p:nvCxnSpPr>
        <p:spPr>
          <a:xfrm flipH="1" flipV="1">
            <a:off x="20733488" y="6888728"/>
            <a:ext cx="1063256" cy="339827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95616F-F768-48C8-A6D1-347FF8FBD719}"/>
              </a:ext>
            </a:extLst>
          </p:cNvPr>
          <p:cNvSpPr txBox="1"/>
          <p:nvPr/>
        </p:nvSpPr>
        <p:spPr>
          <a:xfrm>
            <a:off x="29090679" y="10287000"/>
            <a:ext cx="5774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 cause vanishing gradient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8A461D-1B2A-4AAE-8C42-C01B02F1771B}"/>
              </a:ext>
            </a:extLst>
          </p:cNvPr>
          <p:cNvCxnSpPr>
            <a:cxnSpLocks/>
          </p:cNvCxnSpPr>
          <p:nvPr/>
        </p:nvCxnSpPr>
        <p:spPr>
          <a:xfrm flipV="1">
            <a:off x="9080205" y="6039294"/>
            <a:ext cx="3062176" cy="487420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8C943C-BADD-4898-B2B0-4D161CEAD336}"/>
                  </a:ext>
                </a:extLst>
              </p:cNvPr>
              <p:cNvSpPr txBox="1"/>
              <p:nvPr/>
            </p:nvSpPr>
            <p:spPr>
              <a:xfrm>
                <a:off x="6192758" y="11164163"/>
                <a:ext cx="8735353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falling into the linear regime of tanh, then minimal eigen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𝒂𝒂</m:t>
                        </m:r>
                      </m:sub>
                    </m:sSub>
                  </m:oMath>
                </a14:m>
                <a:r>
                  <a:rPr lang="en-US" dirty="0"/>
                  <a:t> comes into the play :</a:t>
                </a:r>
              </a:p>
              <a:p>
                <a:r>
                  <a:rPr lang="en-US" dirty="0"/>
                  <a:t> </a:t>
                </a:r>
              </a:p>
              <a:p>
                <a:r>
                  <a:rPr lang="en-US" dirty="0"/>
                  <a:t>&lt;1, vanishing gradient</a:t>
                </a:r>
              </a:p>
              <a:p>
                <a:endParaRPr lang="en-US" dirty="0"/>
              </a:p>
              <a:p>
                <a:r>
                  <a:rPr lang="en-US" dirty="0"/>
                  <a:t>&gt;1 exploding gradient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8C943C-BADD-4898-B2B0-4D161CEAD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758" y="11164163"/>
                <a:ext cx="8735353" cy="6740307"/>
              </a:xfrm>
              <a:prstGeom prst="rect">
                <a:avLst/>
              </a:prstGeom>
              <a:blipFill>
                <a:blip r:embed="rId5"/>
                <a:stretch>
                  <a:fillRect l="-3768" t="-2532" b="-4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511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Fix the unstable gradient: skip connections</a:t>
            </a:r>
          </a:p>
        </p:txBody>
      </p:sp>
      <p:pic>
        <p:nvPicPr>
          <p:cNvPr id="23" name="Picture 2" descr="ResNets – Rohan Varma – Software Engineer @ Facebook">
            <a:extLst>
              <a:ext uri="{FF2B5EF4-FFF2-40B4-BE49-F238E27FC236}">
                <a16:creationId xmlns:a16="http://schemas.microsoft.com/office/drawing/2014/main" id="{F9F80C8D-1875-4F49-B108-5C537B15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123338" y="-5620715"/>
            <a:ext cx="4357151" cy="2566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E4FB31-A296-4783-B476-23FF77A12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036" y="10519410"/>
            <a:ext cx="14738215" cy="69208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6A3297-EA53-4F93-B973-14DF27B6996D}"/>
              </a:ext>
            </a:extLst>
          </p:cNvPr>
          <p:cNvSpPr/>
          <p:nvPr/>
        </p:nvSpPr>
        <p:spPr>
          <a:xfrm>
            <a:off x="2153573" y="18152535"/>
            <a:ext cx="119936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Deep Residual Learning for Image Recognition. 2015. https://arxiv.org/abs/1512.03385</a:t>
            </a:r>
            <a:endParaRPr lang="en-US" sz="2400" dirty="0">
              <a:latin typeface="Roboto"/>
            </a:endParaRPr>
          </a:p>
          <a:p>
            <a:r>
              <a:rPr lang="en-US" sz="2400" dirty="0">
                <a:latin typeface="Roboto"/>
              </a:rPr>
              <a:t>Visualizing the Loss Landscape of Neural Nets. </a:t>
            </a:r>
            <a:r>
              <a:rPr lang="en-US" sz="2400" dirty="0"/>
              <a:t>https://arxiv.org/pdf/1712.09913.pdf</a:t>
            </a:r>
            <a:endParaRPr lang="en-US" sz="2400" u="none" strike="noStrike" dirty="0">
              <a:effectLst/>
              <a:latin typeface="Roboto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5FF7B-84B9-41F0-9D6C-7A1F4FADD3D6}"/>
              </a:ext>
            </a:extLst>
          </p:cNvPr>
          <p:cNvSpPr txBox="1"/>
          <p:nvPr/>
        </p:nvSpPr>
        <p:spPr>
          <a:xfrm>
            <a:off x="20821650" y="11856183"/>
            <a:ext cx="114871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Add skip-connections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gradient flow to pass back to earlier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Network will learn to utilize these skip connections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2944089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D68E9E1-FDC5-4B3C-880E-191BB73E853A}"/>
              </a:ext>
            </a:extLst>
          </p:cNvPr>
          <p:cNvSpPr/>
          <p:nvPr/>
        </p:nvSpPr>
        <p:spPr bwMode="auto">
          <a:xfrm>
            <a:off x="20523202" y="5480741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Invented much earlier for RNN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A3297-EA53-4F93-B973-14DF27B6996D}"/>
              </a:ext>
            </a:extLst>
          </p:cNvPr>
          <p:cNvSpPr/>
          <p:nvPr/>
        </p:nvSpPr>
        <p:spPr>
          <a:xfrm>
            <a:off x="2153573" y="18402300"/>
            <a:ext cx="20226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LSTM can Solve Hard Long Time Lag Problems. Advances in Neural Information Processing Systems 9. 1997.</a:t>
            </a:r>
            <a:endParaRPr lang="en-US" sz="1200" b="0" u="none" strike="noStrike" dirty="0">
              <a:effectLst/>
              <a:latin typeface="Roboto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E5EE-0132-43F3-804F-2299859842E3}"/>
              </a:ext>
            </a:extLst>
          </p:cNvPr>
          <p:cNvSpPr/>
          <p:nvPr/>
        </p:nvSpPr>
        <p:spPr>
          <a:xfrm>
            <a:off x="1504950" y="3885337"/>
            <a:ext cx="164274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</a:rPr>
              <a:t>1995-1997: Long Short Term Memory cell (LSTM) was proposed.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69116C-869A-4D5B-8CB9-F47E06ED0D17}"/>
                  </a:ext>
                </a:extLst>
              </p:cNvPr>
              <p:cNvSpPr/>
              <p:nvPr/>
            </p:nvSpPr>
            <p:spPr bwMode="auto">
              <a:xfrm>
                <a:off x="4980961" y="9062901"/>
                <a:ext cx="6328087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69116C-869A-4D5B-8CB9-F47E06ED0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0961" y="9062901"/>
                <a:ext cx="6328087" cy="3895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EBD409FA-AC4B-4AE8-8525-B5BD402B0581}"/>
              </a:ext>
            </a:extLst>
          </p:cNvPr>
          <p:cNvSpPr/>
          <p:nvPr/>
        </p:nvSpPr>
        <p:spPr bwMode="auto">
          <a:xfrm rot="16200000">
            <a:off x="4563331" y="773688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71EE0C-A6D0-4523-A50E-BEEE0F89F78D}"/>
                  </a:ext>
                </a:extLst>
              </p:cNvPr>
              <p:cNvSpPr txBox="1"/>
              <p:nvPr/>
            </p:nvSpPr>
            <p:spPr>
              <a:xfrm>
                <a:off x="5116660" y="6193818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71EE0C-A6D0-4523-A50E-BEEE0F89F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660" y="6193818"/>
                <a:ext cx="159005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11609F-E3B2-4A59-BE82-617E758BAC4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118632" y="11010899"/>
            <a:ext cx="2862329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04CC0E-6EE7-417A-927D-08ECD6BD24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1309048" y="11010900"/>
            <a:ext cx="203565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331AE8-9366-49F7-A7A9-9864B48505B8}"/>
              </a:ext>
            </a:extLst>
          </p:cNvPr>
          <p:cNvSpPr/>
          <p:nvPr/>
        </p:nvSpPr>
        <p:spPr bwMode="auto">
          <a:xfrm rot="16200000">
            <a:off x="4563331" y="1360827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1462D0-F130-4970-B6D8-3DC3B3D6D9D1}"/>
                  </a:ext>
                </a:extLst>
              </p:cNvPr>
              <p:cNvSpPr txBox="1"/>
              <p:nvPr/>
            </p:nvSpPr>
            <p:spPr>
              <a:xfrm>
                <a:off x="5105439" y="14814111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1462D0-F130-4970-B6D8-3DC3B3D6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39" y="14814111"/>
                <a:ext cx="165577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00AED-E2B4-4175-A202-21186230AC25}"/>
                  </a:ext>
                </a:extLst>
              </p:cNvPr>
              <p:cNvSpPr txBox="1"/>
              <p:nvPr/>
            </p:nvSpPr>
            <p:spPr>
              <a:xfrm>
                <a:off x="2355274" y="9944797"/>
                <a:ext cx="2276136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00AED-E2B4-4175-A202-21186230A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274" y="9944797"/>
                <a:ext cx="2276136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434525-0509-4B1E-B545-15328653A2C3}"/>
                  </a:ext>
                </a:extLst>
              </p:cNvPr>
              <p:cNvSpPr txBox="1"/>
              <p:nvPr/>
            </p:nvSpPr>
            <p:spPr>
              <a:xfrm>
                <a:off x="11468233" y="10197671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434525-0509-4B1E-B545-15328653A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233" y="10197671"/>
                <a:ext cx="160608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42442B-9B01-4C48-B4C5-83D74625B398}"/>
              </a:ext>
            </a:extLst>
          </p:cNvPr>
          <p:cNvCxnSpPr>
            <a:cxnSpLocks/>
            <a:stCxn id="21" idx="3"/>
            <a:endCxn id="19" idx="2"/>
          </p:cNvCxnSpPr>
          <p:nvPr/>
        </p:nvCxnSpPr>
        <p:spPr>
          <a:xfrm flipV="1">
            <a:off x="19414265" y="10794517"/>
            <a:ext cx="1873496" cy="10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/>
              <p:nvPr/>
            </p:nvSpPr>
            <p:spPr>
              <a:xfrm>
                <a:off x="17138129" y="10370730"/>
                <a:ext cx="2276136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8129" y="10370730"/>
                <a:ext cx="2276136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/>
              <p:nvPr/>
            </p:nvSpPr>
            <p:spPr bwMode="auto">
              <a:xfrm>
                <a:off x="21287761" y="9880117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87761" y="9880117"/>
                <a:ext cx="1828800" cy="18288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05E3E-D41A-4D92-86E9-1424A6B53B9B}"/>
              </a:ext>
            </a:extLst>
          </p:cNvPr>
          <p:cNvGrpSpPr/>
          <p:nvPr/>
        </p:nvGrpSpPr>
        <p:grpSpPr>
          <a:xfrm>
            <a:off x="25132977" y="10178073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lus Sign 24">
              <a:extLst>
                <a:ext uri="{FF2B5EF4-FFF2-40B4-BE49-F238E27FC236}">
                  <a16:creationId xmlns:a16="http://schemas.microsoft.com/office/drawing/2014/main" id="{E9B912BC-50FC-4DFF-8774-A9DDA427A618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D5296E-66B4-437A-9E60-3A068CF48C7F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23116561" y="10794517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/>
              <p:nvPr/>
            </p:nvSpPr>
            <p:spPr bwMode="auto">
              <a:xfrm>
                <a:off x="24842772" y="12753113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42772" y="12753113"/>
                <a:ext cx="1828800" cy="182880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15A390-4F46-4F1F-88D7-70B78F6FB636}"/>
              </a:ext>
            </a:extLst>
          </p:cNvPr>
          <p:cNvCxnSpPr>
            <a:cxnSpLocks/>
            <a:stCxn id="31" idx="0"/>
            <a:endCxn id="24" idx="4"/>
          </p:cNvCxnSpPr>
          <p:nvPr/>
        </p:nvCxnSpPr>
        <p:spPr>
          <a:xfrm flipV="1">
            <a:off x="25757172" y="11410960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/>
              <p:nvPr/>
            </p:nvSpPr>
            <p:spPr>
              <a:xfrm>
                <a:off x="24924999" y="1604336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4999" y="16043369"/>
                <a:ext cx="1655774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AEF4B2-F6B2-49C7-A5E4-9814E8A60A46}"/>
              </a:ext>
            </a:extLst>
          </p:cNvPr>
          <p:cNvCxnSpPr>
            <a:cxnSpLocks/>
            <a:stCxn id="40" idx="0"/>
            <a:endCxn id="31" idx="4"/>
          </p:cNvCxnSpPr>
          <p:nvPr/>
        </p:nvCxnSpPr>
        <p:spPr>
          <a:xfrm flipV="1">
            <a:off x="25752886" y="14581913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/>
              <p:nvPr/>
            </p:nvSpPr>
            <p:spPr bwMode="auto">
              <a:xfrm>
                <a:off x="27627712" y="10338831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27712" y="10338831"/>
                <a:ext cx="914400" cy="9144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9BC5FF0-C5D8-476D-B947-D90E4E6B8F11}"/>
              </a:ext>
            </a:extLst>
          </p:cNvPr>
          <p:cNvCxnSpPr>
            <a:cxnSpLocks/>
            <a:stCxn id="24" idx="6"/>
            <a:endCxn id="48" idx="2"/>
          </p:cNvCxnSpPr>
          <p:nvPr/>
        </p:nvCxnSpPr>
        <p:spPr>
          <a:xfrm>
            <a:off x="26381366" y="10794517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3B3B32-DF91-4196-B48D-D8F078EF2AC4}"/>
              </a:ext>
            </a:extLst>
          </p:cNvPr>
          <p:cNvCxnSpPr>
            <a:cxnSpLocks/>
            <a:stCxn id="48" idx="6"/>
            <a:endCxn id="54" idx="1"/>
          </p:cNvCxnSpPr>
          <p:nvPr/>
        </p:nvCxnSpPr>
        <p:spPr>
          <a:xfrm flipV="1">
            <a:off x="28542112" y="10791399"/>
            <a:ext cx="1259286" cy="463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/>
              <p:nvPr/>
            </p:nvSpPr>
            <p:spPr>
              <a:xfrm>
                <a:off x="29801398" y="10375900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1398" y="10375900"/>
                <a:ext cx="1606081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F614CA5-AD4C-4E5A-A9C2-9C2CD2FCE794}"/>
              </a:ext>
            </a:extLst>
          </p:cNvPr>
          <p:cNvCxnSpPr>
            <a:cxnSpLocks/>
            <a:stCxn id="48" idx="0"/>
            <a:endCxn id="62" idx="4"/>
          </p:cNvCxnSpPr>
          <p:nvPr/>
        </p:nvCxnSpPr>
        <p:spPr>
          <a:xfrm flipV="1">
            <a:off x="28084912" y="9458217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/>
              <p:nvPr/>
            </p:nvSpPr>
            <p:spPr bwMode="auto">
              <a:xfrm>
                <a:off x="27170512" y="7629417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70512" y="7629417"/>
                <a:ext cx="1828800" cy="182880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/>
              <p:nvPr/>
            </p:nvSpPr>
            <p:spPr bwMode="auto">
              <a:xfrm>
                <a:off x="27627712" y="5834403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27712" y="5834403"/>
                <a:ext cx="914400" cy="9144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50C07E9-6426-4D86-B600-01E7C9D35F8E}"/>
              </a:ext>
            </a:extLst>
          </p:cNvPr>
          <p:cNvCxnSpPr>
            <a:cxnSpLocks/>
            <a:stCxn id="62" idx="0"/>
            <a:endCxn id="67" idx="4"/>
          </p:cNvCxnSpPr>
          <p:nvPr/>
        </p:nvCxnSpPr>
        <p:spPr>
          <a:xfrm flipV="1">
            <a:off x="28084912" y="6748803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7E0879-E9DE-4106-BBA1-97925217E432}"/>
              </a:ext>
            </a:extLst>
          </p:cNvPr>
          <p:cNvCxnSpPr>
            <a:cxnSpLocks/>
          </p:cNvCxnSpPr>
          <p:nvPr/>
        </p:nvCxnSpPr>
        <p:spPr>
          <a:xfrm flipV="1">
            <a:off x="28084912" y="4953789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/>
              <p:nvPr/>
            </p:nvSpPr>
            <p:spPr>
              <a:xfrm>
                <a:off x="27409261" y="4160967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61" y="4160967"/>
                <a:ext cx="1590051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433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D68E9E1-FDC5-4B3C-880E-191BB73E853A}"/>
              </a:ext>
            </a:extLst>
          </p:cNvPr>
          <p:cNvSpPr/>
          <p:nvPr/>
        </p:nvSpPr>
        <p:spPr bwMode="auto">
          <a:xfrm>
            <a:off x="3489607" y="6639182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Vanilla RNN: computing cell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42442B-9B01-4C48-B4C5-83D74625B398}"/>
              </a:ext>
            </a:extLst>
          </p:cNvPr>
          <p:cNvCxnSpPr>
            <a:cxnSpLocks/>
            <a:stCxn id="21" idx="3"/>
            <a:endCxn id="19" idx="2"/>
          </p:cNvCxnSpPr>
          <p:nvPr/>
        </p:nvCxnSpPr>
        <p:spPr>
          <a:xfrm flipV="1">
            <a:off x="1801986" y="11952958"/>
            <a:ext cx="2452180" cy="10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/>
              <p:nvPr/>
            </p:nvSpPr>
            <p:spPr>
              <a:xfrm>
                <a:off x="104534" y="11529171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4" y="11529171"/>
                <a:ext cx="1697452" cy="849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/>
              <p:nvPr/>
            </p:nvSpPr>
            <p:spPr bwMode="auto">
              <a:xfrm>
                <a:off x="4254166" y="110385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4166" y="11038558"/>
                <a:ext cx="1828800" cy="18288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05E3E-D41A-4D92-86E9-1424A6B53B9B}"/>
              </a:ext>
            </a:extLst>
          </p:cNvPr>
          <p:cNvGrpSpPr/>
          <p:nvPr/>
        </p:nvGrpSpPr>
        <p:grpSpPr>
          <a:xfrm>
            <a:off x="8099382" y="11336514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lus Sign 24">
              <a:extLst>
                <a:ext uri="{FF2B5EF4-FFF2-40B4-BE49-F238E27FC236}">
                  <a16:creationId xmlns:a16="http://schemas.microsoft.com/office/drawing/2014/main" id="{E9B912BC-50FC-4DFF-8774-A9DDA427A618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D5296E-66B4-437A-9E60-3A068CF48C7F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6082966" y="11952958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/>
              <p:nvPr/>
            </p:nvSpPr>
            <p:spPr bwMode="auto">
              <a:xfrm>
                <a:off x="7809177" y="13911554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09177" y="13911554"/>
                <a:ext cx="1828800" cy="1828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15A390-4F46-4F1F-88D7-70B78F6FB636}"/>
              </a:ext>
            </a:extLst>
          </p:cNvPr>
          <p:cNvCxnSpPr>
            <a:cxnSpLocks/>
            <a:stCxn id="31" idx="0"/>
            <a:endCxn id="24" idx="4"/>
          </p:cNvCxnSpPr>
          <p:nvPr/>
        </p:nvCxnSpPr>
        <p:spPr>
          <a:xfrm flipV="1">
            <a:off x="8723577" y="12569401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/>
              <p:nvPr/>
            </p:nvSpPr>
            <p:spPr>
              <a:xfrm>
                <a:off x="7891404" y="1720181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404" y="17201810"/>
                <a:ext cx="165577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AEF4B2-F6B2-49C7-A5E4-9814E8A60A46}"/>
              </a:ext>
            </a:extLst>
          </p:cNvPr>
          <p:cNvCxnSpPr>
            <a:cxnSpLocks/>
            <a:stCxn id="40" idx="0"/>
            <a:endCxn id="31" idx="4"/>
          </p:cNvCxnSpPr>
          <p:nvPr/>
        </p:nvCxnSpPr>
        <p:spPr>
          <a:xfrm flipV="1">
            <a:off x="8719291" y="15740354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/>
              <p:nvPr/>
            </p:nvSpPr>
            <p:spPr bwMode="auto">
              <a:xfrm>
                <a:off x="10594117" y="11497272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94117" y="11497272"/>
                <a:ext cx="914400" cy="9144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9BC5FF0-C5D8-476D-B947-D90E4E6B8F11}"/>
              </a:ext>
            </a:extLst>
          </p:cNvPr>
          <p:cNvCxnSpPr>
            <a:cxnSpLocks/>
            <a:stCxn id="24" idx="6"/>
            <a:endCxn id="48" idx="2"/>
          </p:cNvCxnSpPr>
          <p:nvPr/>
        </p:nvCxnSpPr>
        <p:spPr>
          <a:xfrm>
            <a:off x="9347771" y="11952958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3B3B32-DF91-4196-B48D-D8F078EF2AC4}"/>
              </a:ext>
            </a:extLst>
          </p:cNvPr>
          <p:cNvCxnSpPr>
            <a:cxnSpLocks/>
            <a:stCxn id="48" idx="6"/>
            <a:endCxn id="54" idx="1"/>
          </p:cNvCxnSpPr>
          <p:nvPr/>
        </p:nvCxnSpPr>
        <p:spPr>
          <a:xfrm>
            <a:off x="11508517" y="11954472"/>
            <a:ext cx="1259286" cy="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/>
              <p:nvPr/>
            </p:nvSpPr>
            <p:spPr>
              <a:xfrm>
                <a:off x="12767803" y="11534341"/>
                <a:ext cx="169745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7803" y="11534341"/>
                <a:ext cx="169745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F614CA5-AD4C-4E5A-A9C2-9C2CD2FCE794}"/>
              </a:ext>
            </a:extLst>
          </p:cNvPr>
          <p:cNvCxnSpPr>
            <a:cxnSpLocks/>
            <a:stCxn id="48" idx="0"/>
            <a:endCxn id="62" idx="4"/>
          </p:cNvCxnSpPr>
          <p:nvPr/>
        </p:nvCxnSpPr>
        <p:spPr>
          <a:xfrm flipV="1">
            <a:off x="11051317" y="10616658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/>
              <p:nvPr/>
            </p:nvSpPr>
            <p:spPr bwMode="auto">
              <a:xfrm>
                <a:off x="10136917" y="87878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36917" y="8787858"/>
                <a:ext cx="1828800" cy="18288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/>
              <p:nvPr/>
            </p:nvSpPr>
            <p:spPr bwMode="auto">
              <a:xfrm>
                <a:off x="10594117" y="6992844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94117" y="6992844"/>
                <a:ext cx="914400" cy="9144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50C07E9-6426-4D86-B600-01E7C9D35F8E}"/>
              </a:ext>
            </a:extLst>
          </p:cNvPr>
          <p:cNvCxnSpPr>
            <a:cxnSpLocks/>
            <a:stCxn id="62" idx="0"/>
            <a:endCxn id="67" idx="4"/>
          </p:cNvCxnSpPr>
          <p:nvPr/>
        </p:nvCxnSpPr>
        <p:spPr>
          <a:xfrm flipV="1">
            <a:off x="11051317" y="7907244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7E0879-E9DE-4106-BBA1-97925217E432}"/>
              </a:ext>
            </a:extLst>
          </p:cNvPr>
          <p:cNvCxnSpPr>
            <a:cxnSpLocks/>
          </p:cNvCxnSpPr>
          <p:nvPr/>
        </p:nvCxnSpPr>
        <p:spPr>
          <a:xfrm flipV="1">
            <a:off x="11051317" y="6112230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/>
              <p:nvPr/>
            </p:nvSpPr>
            <p:spPr>
              <a:xfrm>
                <a:off x="10375666" y="531940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5666" y="5319408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7AB7773A-3E0D-4F69-A030-633D20FD7C6F}"/>
              </a:ext>
            </a:extLst>
          </p:cNvPr>
          <p:cNvSpPr/>
          <p:nvPr/>
        </p:nvSpPr>
        <p:spPr bwMode="auto">
          <a:xfrm>
            <a:off x="14855955" y="6639182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0C8D72B-C869-467F-B7A9-5C0665FC6BD5}"/>
              </a:ext>
            </a:extLst>
          </p:cNvPr>
          <p:cNvCxnSpPr>
            <a:cxnSpLocks/>
            <a:stCxn id="54" idx="3"/>
            <a:endCxn id="39" idx="2"/>
          </p:cNvCxnSpPr>
          <p:nvPr/>
        </p:nvCxnSpPr>
        <p:spPr>
          <a:xfrm flipV="1">
            <a:off x="14465254" y="11952958"/>
            <a:ext cx="1155260" cy="624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81A9ABF-673A-4DCC-933C-BE99F3503A42}"/>
                  </a:ext>
                </a:extLst>
              </p:cNvPr>
              <p:cNvSpPr/>
              <p:nvPr/>
            </p:nvSpPr>
            <p:spPr bwMode="auto">
              <a:xfrm>
                <a:off x="15620514" y="110385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81A9ABF-673A-4DCC-933C-BE99F3503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20514" y="11038558"/>
                <a:ext cx="1828800" cy="182880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47FF1CC-753E-42D5-BA0D-DF5550FE4A68}"/>
              </a:ext>
            </a:extLst>
          </p:cNvPr>
          <p:cNvGrpSpPr/>
          <p:nvPr/>
        </p:nvGrpSpPr>
        <p:grpSpPr>
          <a:xfrm>
            <a:off x="19465730" y="11336514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ED7B658-AD43-46EE-B68B-D8A742FB936C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ED7B658-AD43-46EE-B68B-D8A742FB93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Plus Sign 43">
              <a:extLst>
                <a:ext uri="{FF2B5EF4-FFF2-40B4-BE49-F238E27FC236}">
                  <a16:creationId xmlns:a16="http://schemas.microsoft.com/office/drawing/2014/main" id="{9E2BEC74-220E-44C2-9768-118158AF11AD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BFCCB65-3CA8-47C5-99AF-3A7990C4BF97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>
            <a:off x="17449314" y="11952958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3E388DA-1CFB-4AA5-A14F-DD8664DCC9B9}"/>
                  </a:ext>
                </a:extLst>
              </p:cNvPr>
              <p:cNvSpPr/>
              <p:nvPr/>
            </p:nvSpPr>
            <p:spPr bwMode="auto">
              <a:xfrm>
                <a:off x="19175525" y="13911554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3E388DA-1CFB-4AA5-A14F-DD8664DCC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75525" y="13911554"/>
                <a:ext cx="1828800" cy="18288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660A64-9579-412C-BCD8-7C70E8EB3811}"/>
              </a:ext>
            </a:extLst>
          </p:cNvPr>
          <p:cNvCxnSpPr>
            <a:cxnSpLocks/>
            <a:stCxn id="46" idx="0"/>
            <a:endCxn id="43" idx="4"/>
          </p:cNvCxnSpPr>
          <p:nvPr/>
        </p:nvCxnSpPr>
        <p:spPr>
          <a:xfrm flipV="1">
            <a:off x="20089925" y="12569401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038487E-8FD6-42E4-A8E0-DA60276B9F90}"/>
                  </a:ext>
                </a:extLst>
              </p:cNvPr>
              <p:cNvSpPr txBox="1"/>
              <p:nvPr/>
            </p:nvSpPr>
            <p:spPr>
              <a:xfrm>
                <a:off x="19257752" y="1720181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038487E-8FD6-42E4-A8E0-DA60276B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7752" y="17201810"/>
                <a:ext cx="1655774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0C2F65-A3F4-4BFE-A6DA-DD71880DA938}"/>
              </a:ext>
            </a:extLst>
          </p:cNvPr>
          <p:cNvCxnSpPr>
            <a:cxnSpLocks/>
            <a:stCxn id="50" idx="0"/>
            <a:endCxn id="46" idx="4"/>
          </p:cNvCxnSpPr>
          <p:nvPr/>
        </p:nvCxnSpPr>
        <p:spPr>
          <a:xfrm flipV="1">
            <a:off x="20085639" y="15740354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6DADC96-3ED0-4197-91E3-195B7AF04036}"/>
                  </a:ext>
                </a:extLst>
              </p:cNvPr>
              <p:cNvSpPr/>
              <p:nvPr/>
            </p:nvSpPr>
            <p:spPr bwMode="auto">
              <a:xfrm>
                <a:off x="21960465" y="11497272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6DADC96-3ED0-4197-91E3-195B7AF04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60465" y="11497272"/>
                <a:ext cx="914400" cy="9144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FAAC46B-6E49-482A-AE24-7FF11297C0E3}"/>
              </a:ext>
            </a:extLst>
          </p:cNvPr>
          <p:cNvCxnSpPr>
            <a:cxnSpLocks/>
            <a:stCxn id="43" idx="6"/>
            <a:endCxn id="52" idx="2"/>
          </p:cNvCxnSpPr>
          <p:nvPr/>
        </p:nvCxnSpPr>
        <p:spPr>
          <a:xfrm>
            <a:off x="20714119" y="11952958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6F8F8A9-0AA4-49DF-9DFD-C1675166A669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22874865" y="11954472"/>
            <a:ext cx="1259286" cy="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91DB907-7FF1-497C-B483-C75A3E901EFA}"/>
              </a:ext>
            </a:extLst>
          </p:cNvPr>
          <p:cNvCxnSpPr>
            <a:cxnSpLocks/>
            <a:stCxn id="52" idx="0"/>
            <a:endCxn id="59" idx="4"/>
          </p:cNvCxnSpPr>
          <p:nvPr/>
        </p:nvCxnSpPr>
        <p:spPr>
          <a:xfrm flipV="1">
            <a:off x="22417665" y="10616658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AD382F3-A6F6-4DCF-A197-8267ACDB5DA9}"/>
                  </a:ext>
                </a:extLst>
              </p:cNvPr>
              <p:cNvSpPr/>
              <p:nvPr/>
            </p:nvSpPr>
            <p:spPr bwMode="auto">
              <a:xfrm>
                <a:off x="21503265" y="87878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AD382F3-A6F6-4DCF-A197-8267ACDB5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03265" y="8787858"/>
                <a:ext cx="1828800" cy="1828800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1AAE4F-52BF-44FA-AEE1-2760BDA15A16}"/>
                  </a:ext>
                </a:extLst>
              </p:cNvPr>
              <p:cNvSpPr/>
              <p:nvPr/>
            </p:nvSpPr>
            <p:spPr bwMode="auto">
              <a:xfrm>
                <a:off x="21960465" y="6992844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1AAE4F-52BF-44FA-AEE1-2760BDA15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60465" y="6992844"/>
                <a:ext cx="914400" cy="9144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B325997-401D-48E9-A707-8E0A9A204959}"/>
              </a:ext>
            </a:extLst>
          </p:cNvPr>
          <p:cNvCxnSpPr>
            <a:cxnSpLocks/>
            <a:stCxn id="59" idx="0"/>
            <a:endCxn id="60" idx="4"/>
          </p:cNvCxnSpPr>
          <p:nvPr/>
        </p:nvCxnSpPr>
        <p:spPr>
          <a:xfrm flipV="1">
            <a:off x="22417665" y="7907244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B63639-82E7-4E2B-A652-846B1A1C2306}"/>
              </a:ext>
            </a:extLst>
          </p:cNvPr>
          <p:cNvCxnSpPr>
            <a:cxnSpLocks/>
          </p:cNvCxnSpPr>
          <p:nvPr/>
        </p:nvCxnSpPr>
        <p:spPr>
          <a:xfrm flipV="1">
            <a:off x="22417665" y="6112230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625C47-0674-49D7-8449-14E9E528368F}"/>
                  </a:ext>
                </a:extLst>
              </p:cNvPr>
              <p:cNvSpPr txBox="1"/>
              <p:nvPr/>
            </p:nvSpPr>
            <p:spPr>
              <a:xfrm>
                <a:off x="21742014" y="531940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625C47-0674-49D7-8449-14E9E5283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2014" y="5319408"/>
                <a:ext cx="1681421" cy="8497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D79F7D0-E0C3-49B5-B9E2-A3175B56750F}"/>
                  </a:ext>
                </a:extLst>
              </p:cNvPr>
              <p:cNvSpPr txBox="1"/>
              <p:nvPr/>
            </p:nvSpPr>
            <p:spPr>
              <a:xfrm>
                <a:off x="24433465" y="11534341"/>
                <a:ext cx="169745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D79F7D0-E0C3-49B5-B9E2-A3175B567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3465" y="11534341"/>
                <a:ext cx="1697451" cy="8497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6396A943-394D-4AE5-A47B-84E40CA26FDB}"/>
              </a:ext>
            </a:extLst>
          </p:cNvPr>
          <p:cNvSpPr/>
          <p:nvPr/>
        </p:nvSpPr>
        <p:spPr bwMode="auto">
          <a:xfrm>
            <a:off x="26341374" y="6639182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9694416-3136-491A-9464-BE8F74678F03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25950673" y="11952958"/>
            <a:ext cx="1155260" cy="624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6448C68-346B-4060-9D8B-1DA3373753CD}"/>
                  </a:ext>
                </a:extLst>
              </p:cNvPr>
              <p:cNvSpPr/>
              <p:nvPr/>
            </p:nvSpPr>
            <p:spPr bwMode="auto">
              <a:xfrm>
                <a:off x="27105933" y="110385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6448C68-346B-4060-9D8B-1DA337375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05933" y="11038558"/>
                <a:ext cx="1828800" cy="182880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0D77F37A-F145-438A-BBA5-182EDB98FAC3}"/>
              </a:ext>
            </a:extLst>
          </p:cNvPr>
          <p:cNvGrpSpPr/>
          <p:nvPr/>
        </p:nvGrpSpPr>
        <p:grpSpPr>
          <a:xfrm>
            <a:off x="30951149" y="11336514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A7B54DF-8EE9-4A52-BF56-56192DEC0F85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A7B54DF-8EE9-4A52-BF56-56192DEC0F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C447B638-21C5-4EDE-89D8-598394F61FCF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D33C287-E040-42F1-9D5A-4D3423AC4C8D}"/>
              </a:ext>
            </a:extLst>
          </p:cNvPr>
          <p:cNvCxnSpPr>
            <a:cxnSpLocks/>
            <a:stCxn id="70" idx="6"/>
            <a:endCxn id="75" idx="2"/>
          </p:cNvCxnSpPr>
          <p:nvPr/>
        </p:nvCxnSpPr>
        <p:spPr>
          <a:xfrm>
            <a:off x="28934733" y="11952958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61A6390-E6E0-4219-8582-F44F69B5A2FC}"/>
                  </a:ext>
                </a:extLst>
              </p:cNvPr>
              <p:cNvSpPr/>
              <p:nvPr/>
            </p:nvSpPr>
            <p:spPr bwMode="auto">
              <a:xfrm>
                <a:off x="30660944" y="13911554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61A6390-E6E0-4219-8582-F44F69B5A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60944" y="13911554"/>
                <a:ext cx="1828800" cy="182880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9230D58-D0FE-403A-B608-F2357512A850}"/>
              </a:ext>
            </a:extLst>
          </p:cNvPr>
          <p:cNvCxnSpPr>
            <a:cxnSpLocks/>
            <a:stCxn id="78" idx="0"/>
            <a:endCxn id="75" idx="4"/>
          </p:cNvCxnSpPr>
          <p:nvPr/>
        </p:nvCxnSpPr>
        <p:spPr>
          <a:xfrm flipV="1">
            <a:off x="31575344" y="12569401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71785AC-0CC8-41E4-A6F4-4276A2A1A1D7}"/>
                  </a:ext>
                </a:extLst>
              </p:cNvPr>
              <p:cNvSpPr txBox="1"/>
              <p:nvPr/>
            </p:nvSpPr>
            <p:spPr>
              <a:xfrm>
                <a:off x="30743171" y="1720181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71785AC-0CC8-41E4-A6F4-4276A2A1A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171" y="17201810"/>
                <a:ext cx="1655774" cy="83099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6FDFD20-720F-47AC-B863-CDFDD80A5DC9}"/>
              </a:ext>
            </a:extLst>
          </p:cNvPr>
          <p:cNvCxnSpPr>
            <a:cxnSpLocks/>
            <a:stCxn id="80" idx="0"/>
            <a:endCxn id="78" idx="4"/>
          </p:cNvCxnSpPr>
          <p:nvPr/>
        </p:nvCxnSpPr>
        <p:spPr>
          <a:xfrm flipV="1">
            <a:off x="31571058" y="15740354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568FF89-8129-43FC-B18F-CF20A5B57013}"/>
                  </a:ext>
                </a:extLst>
              </p:cNvPr>
              <p:cNvSpPr/>
              <p:nvPr/>
            </p:nvSpPr>
            <p:spPr bwMode="auto">
              <a:xfrm>
                <a:off x="33445884" y="11497272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568FF89-8129-43FC-B18F-CF20A5B57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5884" y="11497272"/>
                <a:ext cx="914400" cy="914400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DFC670-3CF3-4ED3-9119-5A2D4B24515B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>
            <a:off x="32199538" y="11952958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D46446D-3ABB-4642-A62B-57EFD8C3B446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4360284" y="11954472"/>
            <a:ext cx="1259286" cy="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0E28BCC-4097-4E17-B59C-3E8CC62CD17A}"/>
              </a:ext>
            </a:extLst>
          </p:cNvPr>
          <p:cNvCxnSpPr>
            <a:cxnSpLocks/>
            <a:stCxn id="82" idx="0"/>
            <a:endCxn id="86" idx="4"/>
          </p:cNvCxnSpPr>
          <p:nvPr/>
        </p:nvCxnSpPr>
        <p:spPr>
          <a:xfrm flipV="1">
            <a:off x="33903084" y="10616658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5668A7E-6A0F-4062-9861-2EEEADF09962}"/>
                  </a:ext>
                </a:extLst>
              </p:cNvPr>
              <p:cNvSpPr/>
              <p:nvPr/>
            </p:nvSpPr>
            <p:spPr bwMode="auto">
              <a:xfrm>
                <a:off x="32988684" y="87878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5668A7E-6A0F-4062-9861-2EEEADF09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988684" y="8787858"/>
                <a:ext cx="1828800" cy="1828800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F3AEAA4-8CAD-4393-BA24-71A83330D1B6}"/>
                  </a:ext>
                </a:extLst>
              </p:cNvPr>
              <p:cNvSpPr/>
              <p:nvPr/>
            </p:nvSpPr>
            <p:spPr bwMode="auto">
              <a:xfrm>
                <a:off x="33445884" y="6992844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F3AEAA4-8CAD-4393-BA24-71A83330D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5884" y="6992844"/>
                <a:ext cx="914400" cy="914400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F854840-7D36-4FBE-9AF9-9069B6910858}"/>
              </a:ext>
            </a:extLst>
          </p:cNvPr>
          <p:cNvCxnSpPr>
            <a:cxnSpLocks/>
            <a:stCxn id="86" idx="0"/>
            <a:endCxn id="87" idx="4"/>
          </p:cNvCxnSpPr>
          <p:nvPr/>
        </p:nvCxnSpPr>
        <p:spPr>
          <a:xfrm flipV="1">
            <a:off x="33903084" y="7907244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1E7A6FE-84DD-49B2-961F-AB69161C8430}"/>
              </a:ext>
            </a:extLst>
          </p:cNvPr>
          <p:cNvCxnSpPr>
            <a:cxnSpLocks/>
          </p:cNvCxnSpPr>
          <p:nvPr/>
        </p:nvCxnSpPr>
        <p:spPr>
          <a:xfrm flipV="1">
            <a:off x="33903084" y="6112230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0A638C9-936E-4148-B9F9-7BFABECE9634}"/>
                  </a:ext>
                </a:extLst>
              </p:cNvPr>
              <p:cNvSpPr txBox="1"/>
              <p:nvPr/>
            </p:nvSpPr>
            <p:spPr>
              <a:xfrm>
                <a:off x="33227433" y="531940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0A638C9-936E-4148-B9F9-7BFABECE9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433" y="5319408"/>
                <a:ext cx="1681421" cy="8497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1A23ED0-2C5E-4644-A3FD-9D14D208EBAF}"/>
              </a:ext>
            </a:extLst>
          </p:cNvPr>
          <p:cNvCxnSpPr>
            <a:cxnSpLocks/>
          </p:cNvCxnSpPr>
          <p:nvPr/>
        </p:nvCxnSpPr>
        <p:spPr>
          <a:xfrm flipH="1">
            <a:off x="22874865" y="12436041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52C6BB7-74EC-44D2-9E45-51A2DA2B6A4D}"/>
              </a:ext>
            </a:extLst>
          </p:cNvPr>
          <p:cNvCxnSpPr>
            <a:cxnSpLocks/>
          </p:cNvCxnSpPr>
          <p:nvPr/>
        </p:nvCxnSpPr>
        <p:spPr>
          <a:xfrm flipH="1">
            <a:off x="17793824" y="12436041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46E11F1-E7F7-426C-9BAA-F32129FCD603}"/>
              </a:ext>
            </a:extLst>
          </p:cNvPr>
          <p:cNvCxnSpPr>
            <a:cxnSpLocks/>
          </p:cNvCxnSpPr>
          <p:nvPr/>
        </p:nvCxnSpPr>
        <p:spPr>
          <a:xfrm flipH="1">
            <a:off x="11508517" y="12499264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A26D7CD-7576-444F-81BC-B26AD48D4F7B}"/>
              </a:ext>
            </a:extLst>
          </p:cNvPr>
          <p:cNvCxnSpPr>
            <a:cxnSpLocks/>
          </p:cNvCxnSpPr>
          <p:nvPr/>
        </p:nvCxnSpPr>
        <p:spPr>
          <a:xfrm flipH="1">
            <a:off x="6345249" y="12499264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CC85C9F-6A81-4FFE-A69F-0DAF5786FFA1}"/>
              </a:ext>
            </a:extLst>
          </p:cNvPr>
          <p:cNvCxnSpPr>
            <a:cxnSpLocks/>
          </p:cNvCxnSpPr>
          <p:nvPr/>
        </p:nvCxnSpPr>
        <p:spPr>
          <a:xfrm flipH="1">
            <a:off x="29092707" y="12569401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F70E35B-CADB-45EB-BAC0-7A7EF2EF23CA}"/>
              </a:ext>
            </a:extLst>
          </p:cNvPr>
          <p:cNvCxnSpPr>
            <a:cxnSpLocks/>
          </p:cNvCxnSpPr>
          <p:nvPr/>
        </p:nvCxnSpPr>
        <p:spPr>
          <a:xfrm flipH="1">
            <a:off x="34360284" y="12569401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69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introduce a memory 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A6000AB-6ADB-4788-8C65-D99842E9A1B9}"/>
                  </a:ext>
                </a:extLst>
              </p:cNvPr>
              <p:cNvSpPr txBox="1"/>
              <p:nvPr/>
            </p:nvSpPr>
            <p:spPr>
              <a:xfrm>
                <a:off x="1773519" y="4115106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A6000AB-6ADB-4788-8C65-D99842E9A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4115106"/>
                <a:ext cx="1314129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720287-AEEA-4E49-8901-A6A66E2F7A94}"/>
                  </a:ext>
                </a:extLst>
              </p:cNvPr>
              <p:cNvSpPr txBox="1"/>
              <p:nvPr/>
            </p:nvSpPr>
            <p:spPr>
              <a:xfrm>
                <a:off x="1930396" y="5533700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720287-AEEA-4E49-8901-A6A66E2F7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5533700"/>
                <a:ext cx="8566576" cy="913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E6EE4F-D6A7-4F56-951F-FB9FCFD09856}"/>
              </a:ext>
            </a:extLst>
          </p:cNvPr>
          <p:cNvCxnSpPr>
            <a:cxnSpLocks/>
          </p:cNvCxnSpPr>
          <p:nvPr/>
        </p:nvCxnSpPr>
        <p:spPr>
          <a:xfrm>
            <a:off x="1371600" y="7112000"/>
            <a:ext cx="34340800" cy="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ACDEDB9-3362-4C42-A10C-B9B4438A5B6E}"/>
              </a:ext>
            </a:extLst>
          </p:cNvPr>
          <p:cNvSpPr/>
          <p:nvPr/>
        </p:nvSpPr>
        <p:spPr>
          <a:xfrm>
            <a:off x="27562470" y="4352873"/>
            <a:ext cx="680026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Vanilla RNN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F02AAB-C2B2-44B3-9A33-509CE7E0996B}"/>
                  </a:ext>
                </a:extLst>
              </p:cNvPr>
              <p:cNvSpPr txBox="1"/>
              <p:nvPr/>
            </p:nvSpPr>
            <p:spPr>
              <a:xfrm>
                <a:off x="1686823" y="7666675"/>
                <a:ext cx="172212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Introduce a memory cell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F02AAB-C2B2-44B3-9A33-509CE7E09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7666675"/>
                <a:ext cx="17221204" cy="923330"/>
              </a:xfrm>
              <a:prstGeom prst="rect">
                <a:avLst/>
              </a:prstGeom>
              <a:blipFill>
                <a:blip r:embed="rId5"/>
                <a:stretch>
                  <a:fillRect l="-1912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A2A191F-09DB-4561-8F68-6D810250365A}"/>
                  </a:ext>
                </a:extLst>
              </p:cNvPr>
              <p:cNvSpPr txBox="1"/>
              <p:nvPr/>
            </p:nvSpPr>
            <p:spPr>
              <a:xfrm>
                <a:off x="1773518" y="9641713"/>
                <a:ext cx="3393888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1) Compute candidate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to update memory cell, with learnable parameters to control what to remember, and what to forget</a:t>
                </a: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A2A191F-09DB-4561-8F68-6D8102503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8" y="9641713"/>
                <a:ext cx="33938881" cy="1754326"/>
              </a:xfrm>
              <a:prstGeom prst="rect">
                <a:avLst/>
              </a:prstGeom>
              <a:blipFill>
                <a:blip r:embed="rId6"/>
                <a:stretch>
                  <a:fillRect l="-970" t="-9756" r="-1347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A580ED-609C-4E6B-B0EA-11C241308C1B}"/>
                  </a:ext>
                </a:extLst>
              </p:cNvPr>
              <p:cNvSpPr/>
              <p:nvPr/>
            </p:nvSpPr>
            <p:spPr>
              <a:xfrm>
                <a:off x="4152896" y="11517059"/>
                <a:ext cx="134068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A580ED-609C-4E6B-B0EA-11C241308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896" y="11517059"/>
                <a:ext cx="1340687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05F20A8C-643E-4CF6-A923-3494FA897151}"/>
              </a:ext>
            </a:extLst>
          </p:cNvPr>
          <p:cNvSpPr txBox="1"/>
          <p:nvPr/>
        </p:nvSpPr>
        <p:spPr>
          <a:xfrm>
            <a:off x="1886370" y="12842113"/>
            <a:ext cx="26206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Add two gates to control whether to update memory cell or keep its previous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/>
              <p:nvPr/>
            </p:nvSpPr>
            <p:spPr>
              <a:xfrm>
                <a:off x="4267196" y="14290451"/>
                <a:ext cx="90159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4290451"/>
                <a:ext cx="9015930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/>
              <p:nvPr/>
            </p:nvSpPr>
            <p:spPr>
              <a:xfrm>
                <a:off x="4267196" y="15415730"/>
                <a:ext cx="15394086" cy="1016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5415730"/>
                <a:ext cx="15394086" cy="1016945"/>
              </a:xfrm>
              <a:prstGeom prst="rect">
                <a:avLst/>
              </a:prstGeom>
              <a:blipFill>
                <a:blip r:embed="rId9"/>
                <a:stretch>
                  <a:fillRect t="-16766" r="-1188" b="-26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EF0C7BB-C4A6-41D9-9835-63595B004057}"/>
                  </a:ext>
                </a:extLst>
              </p:cNvPr>
              <p:cNvSpPr/>
              <p:nvPr/>
            </p:nvSpPr>
            <p:spPr>
              <a:xfrm>
                <a:off x="4267196" y="16862943"/>
                <a:ext cx="159262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EF0C7BB-C4A6-41D9-9835-63595B004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6862943"/>
                <a:ext cx="15926283" cy="923330"/>
              </a:xfrm>
              <a:prstGeom prst="rect">
                <a:avLst/>
              </a:prstGeom>
              <a:blipFill>
                <a:blip r:embed="rId10"/>
                <a:stretch>
                  <a:fillRect t="-18421" r="-1072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540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introduce a memory cell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5F20A8C-643E-4CF6-A923-3494FA897151}"/>
              </a:ext>
            </a:extLst>
          </p:cNvPr>
          <p:cNvSpPr txBox="1"/>
          <p:nvPr/>
        </p:nvSpPr>
        <p:spPr>
          <a:xfrm>
            <a:off x="1930396" y="4108715"/>
            <a:ext cx="26206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Add one output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/>
              <p:nvPr/>
            </p:nvSpPr>
            <p:spPr>
              <a:xfrm>
                <a:off x="4311222" y="5557053"/>
                <a:ext cx="519853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22" y="5557053"/>
                <a:ext cx="5198539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/>
              <p:nvPr/>
            </p:nvSpPr>
            <p:spPr>
              <a:xfrm>
                <a:off x="4311222" y="6682332"/>
                <a:ext cx="156313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22" y="6682332"/>
                <a:ext cx="15631330" cy="923330"/>
              </a:xfrm>
              <a:prstGeom prst="rect">
                <a:avLst/>
              </a:prstGeom>
              <a:blipFill>
                <a:blip r:embed="rId4"/>
                <a:stretch>
                  <a:fillRect t="-18421" r="-1170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EFFAA0E-F511-4039-A2FB-03A44637C6D8}"/>
              </a:ext>
            </a:extLst>
          </p:cNvPr>
          <p:cNvSpPr txBox="1"/>
          <p:nvPr/>
        </p:nvSpPr>
        <p:spPr>
          <a:xfrm>
            <a:off x="1930396" y="8332619"/>
            <a:ext cx="15417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Compute output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47E5D-102E-45C9-A6C9-79DACB31C63A}"/>
                  </a:ext>
                </a:extLst>
              </p:cNvPr>
              <p:cNvSpPr txBox="1"/>
              <p:nvPr/>
            </p:nvSpPr>
            <p:spPr>
              <a:xfrm>
                <a:off x="6466835" y="9770958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47E5D-102E-45C9-A6C9-79DACB31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35" y="9770958"/>
                <a:ext cx="8566576" cy="913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30CFC6-6E37-45F9-9E84-93E6CCC89BC1}"/>
              </a:ext>
            </a:extLst>
          </p:cNvPr>
          <p:cNvCxnSpPr>
            <a:cxnSpLocks/>
          </p:cNvCxnSpPr>
          <p:nvPr/>
        </p:nvCxnSpPr>
        <p:spPr>
          <a:xfrm>
            <a:off x="20044152" y="3200400"/>
            <a:ext cx="0" cy="1536700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CA9BC5-B09E-450C-A894-6803007AE1D1}"/>
              </a:ext>
            </a:extLst>
          </p:cNvPr>
          <p:cNvGrpSpPr/>
          <p:nvPr/>
        </p:nvGrpSpPr>
        <p:grpSpPr>
          <a:xfrm>
            <a:off x="20418272" y="3425389"/>
            <a:ext cx="15926283" cy="11442127"/>
            <a:chOff x="20649717" y="4728099"/>
            <a:chExt cx="15926283" cy="114421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5275AC0-FC38-4EDE-A353-38061069BBBE}"/>
                </a:ext>
              </a:extLst>
            </p:cNvPr>
            <p:cNvGrpSpPr/>
            <p:nvPr/>
          </p:nvGrpSpPr>
          <p:grpSpPr>
            <a:xfrm>
              <a:off x="20649717" y="7231627"/>
              <a:ext cx="15926283" cy="8938599"/>
              <a:chOff x="20475013" y="4136029"/>
              <a:chExt cx="15926283" cy="89385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CEBACF98-B354-4B2A-ABBB-2D1DB0233044}"/>
                      </a:ext>
                    </a:extLst>
                  </p:cNvPr>
                  <p:cNvSpPr/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CEBACF98-B354-4B2A-ABBB-2D1DB02330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16CF674-79B1-48DC-A532-00908C3466B1}"/>
                      </a:ext>
                    </a:extLst>
                  </p:cNvPr>
                  <p:cNvSpPr/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16CF674-79B1-48DC-A532-00908C3466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EA731CC6-EB76-4A08-BC84-37BAF9C2FAC8}"/>
                      </a:ext>
                    </a:extLst>
                  </p:cNvPr>
                  <p:cNvSpPr/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forget gate</a:t>
                    </a:r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EA731CC6-EB76-4A08-BC84-37BAF9C2FA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6766" r="-1188" b="-263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03867BF-5E88-43BF-8E0D-56A77452B719}"/>
                      </a:ext>
                    </a:extLst>
                  </p:cNvPr>
                  <p:cNvSpPr/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update gate</a:t>
                    </a:r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03867BF-5E88-43BF-8E0D-56A77452B7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8543" r="-1110" b="-397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193A81E4-6D27-49EA-BEA6-C8BE218417B8}"/>
                      </a:ext>
                    </a:extLst>
                  </p:cNvPr>
                  <p:cNvSpPr/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193A81E4-6D27-49EA-BEA6-C8BE218417B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47DFE60-118C-4CCC-A87C-2958843F2853}"/>
                      </a:ext>
                    </a:extLst>
                  </p:cNvPr>
                  <p:cNvSpPr/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output gate</a:t>
                    </a: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47DFE60-118C-4CCC-A87C-2958843F28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18421" r="-1131" b="-388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F5A92D-C404-4D3F-A8CE-A02CFE78163B}"/>
                      </a:ext>
                    </a:extLst>
                  </p:cNvPr>
                  <p:cNvSpPr txBox="1"/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F5A92D-C404-4D3F-A8CE-A02CFE7816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16E69C-EFED-4967-8F60-512E9E86F1D9}"/>
                </a:ext>
              </a:extLst>
            </p:cNvPr>
            <p:cNvSpPr/>
            <p:nvPr/>
          </p:nvSpPr>
          <p:spPr>
            <a:xfrm>
              <a:off x="26504218" y="4728099"/>
              <a:ext cx="3467616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/>
                <a:t>LSTM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C02E03-2DC2-4265-B36A-D74459FCBA0F}"/>
                  </a:ext>
                </a:extLst>
              </p:cNvPr>
              <p:cNvSpPr/>
              <p:nvPr/>
            </p:nvSpPr>
            <p:spPr>
              <a:xfrm>
                <a:off x="20418273" y="15334307"/>
                <a:ext cx="15394086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dirty="0"/>
                  <a:t> are vectors, same size as memory cell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−1&gt;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element-wise multiplication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C02E03-2DC2-4265-B36A-D74459FCB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273" y="15334307"/>
                <a:ext cx="15394086" cy="2585323"/>
              </a:xfrm>
              <a:prstGeom prst="rect">
                <a:avLst/>
              </a:prstGeom>
              <a:blipFill>
                <a:blip r:embed="rId13"/>
                <a:stretch>
                  <a:fillRect l="-2098" t="-6588" b="-13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FC0C0-2007-44EC-A95C-8C3AE7D9DB72}"/>
                  </a:ext>
                </a:extLst>
              </p:cNvPr>
              <p:cNvSpPr txBox="1"/>
              <p:nvPr/>
            </p:nvSpPr>
            <p:spPr>
              <a:xfrm>
                <a:off x="6466835" y="12368536"/>
                <a:ext cx="5303118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FC0C0-2007-44EC-A95C-8C3AE7D9D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35" y="12368536"/>
                <a:ext cx="5303118" cy="91377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415A91A-2D14-4BD3-A20E-CDCC44C75233}"/>
              </a:ext>
            </a:extLst>
          </p:cNvPr>
          <p:cNvSpPr txBox="1"/>
          <p:nvPr/>
        </p:nvSpPr>
        <p:spPr>
          <a:xfrm>
            <a:off x="8477250" y="11239500"/>
            <a:ext cx="186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9602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computing graph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A3297-EA53-4F93-B973-14DF27B6996D}"/>
              </a:ext>
            </a:extLst>
          </p:cNvPr>
          <p:cNvSpPr/>
          <p:nvPr/>
        </p:nvSpPr>
        <p:spPr>
          <a:xfrm>
            <a:off x="2153573" y="18402300"/>
            <a:ext cx="20226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LSTM can Solve Hard Long Time Lag Problems. Advances in Neural Information Processing Systems 9. 1997.</a:t>
            </a:r>
            <a:endParaRPr lang="en-US" sz="1200" b="0" u="none" strike="noStrike" dirty="0">
              <a:effectLst/>
              <a:latin typeface="Roboto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738F50D-EA84-4EDE-ABBB-DBC807D3D80B}"/>
                  </a:ext>
                </a:extLst>
              </p:cNvPr>
              <p:cNvSpPr txBox="1"/>
              <p:nvPr/>
            </p:nvSpPr>
            <p:spPr>
              <a:xfrm>
                <a:off x="18588176" y="5722324"/>
                <a:ext cx="152593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738F50D-EA84-4EDE-ABBB-DBC807D3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8176" y="5722324"/>
                <a:ext cx="152593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EACA19D-52C8-4516-AFEA-2A3910CF9E22}"/>
                  </a:ext>
                </a:extLst>
              </p:cNvPr>
              <p:cNvSpPr txBox="1"/>
              <p:nvPr/>
            </p:nvSpPr>
            <p:spPr>
              <a:xfrm>
                <a:off x="18470977" y="10134837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EACA19D-52C8-4516-AFEA-2A3910CF9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977" y="10134837"/>
                <a:ext cx="160608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6AFA345-358D-4B4E-A84A-9571F92A91BE}"/>
              </a:ext>
            </a:extLst>
          </p:cNvPr>
          <p:cNvGrpSpPr/>
          <p:nvPr/>
        </p:nvGrpSpPr>
        <p:grpSpPr>
          <a:xfrm>
            <a:off x="93429" y="3314975"/>
            <a:ext cx="19900898" cy="14554447"/>
            <a:chOff x="93429" y="3314975"/>
            <a:chExt cx="19900898" cy="1455444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D68E9E1-FDC5-4B3C-880E-191BB73E853A}"/>
                </a:ext>
              </a:extLst>
            </p:cNvPr>
            <p:cNvSpPr/>
            <p:nvPr/>
          </p:nvSpPr>
          <p:spPr bwMode="auto">
            <a:xfrm>
              <a:off x="2623537" y="4873900"/>
              <a:ext cx="15861694" cy="1189521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18E1232-07BA-4AFA-870A-21E707987C38}"/>
                    </a:ext>
                  </a:extLst>
                </p:cNvPr>
                <p:cNvSpPr txBox="1"/>
                <p:nvPr/>
              </p:nvSpPr>
              <p:spPr>
                <a:xfrm>
                  <a:off x="93429" y="10521987"/>
                  <a:ext cx="2276136" cy="8497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18E1232-07BA-4AFA-870A-21E707987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9" y="10521987"/>
                  <a:ext cx="2276136" cy="8497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F39E4DC-C763-4AAD-8526-E27961EA6AFB}"/>
                    </a:ext>
                  </a:extLst>
                </p:cNvPr>
                <p:cNvSpPr txBox="1"/>
                <p:nvPr/>
              </p:nvSpPr>
              <p:spPr>
                <a:xfrm>
                  <a:off x="4317443" y="17038425"/>
                  <a:ext cx="1655774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F39E4DC-C763-4AAD-8526-E27961EA6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7443" y="17038425"/>
                  <a:ext cx="1655774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EAEF4B2-F6B2-49C7-A5E4-9814E8A60A46}"/>
                </a:ext>
              </a:extLst>
            </p:cNvPr>
            <p:cNvCxnSpPr>
              <a:cxnSpLocks/>
              <a:stCxn id="40" idx="0"/>
              <a:endCxn id="8" idx="2"/>
            </p:cNvCxnSpPr>
            <p:nvPr/>
          </p:nvCxnSpPr>
          <p:spPr>
            <a:xfrm flipV="1">
              <a:off x="5145330" y="12505610"/>
              <a:ext cx="29746" cy="45328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61FFFA-2E46-4BCD-99A5-742ABC4C8DEE}"/>
                </a:ext>
              </a:extLst>
            </p:cNvPr>
            <p:cNvSpPr txBox="1"/>
            <p:nvPr/>
          </p:nvSpPr>
          <p:spPr>
            <a:xfrm>
              <a:off x="4166869" y="11582280"/>
              <a:ext cx="20164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4634294-C3EA-4707-8934-ECA465086060}"/>
                    </a:ext>
                  </a:extLst>
                </p:cNvPr>
                <p:cNvSpPr/>
                <p:nvPr/>
              </p:nvSpPr>
              <p:spPr bwMode="auto">
                <a:xfrm>
                  <a:off x="9310715" y="8137493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4634294-C3EA-4707-8934-ECA4650860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10715" y="8137493"/>
                  <a:ext cx="1371600" cy="13716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F10DEBF-A6D2-411D-B1A7-54187434AC7C}"/>
                    </a:ext>
                  </a:extLst>
                </p:cNvPr>
                <p:cNvSpPr/>
                <p:nvPr/>
              </p:nvSpPr>
              <p:spPr bwMode="auto">
                <a:xfrm>
                  <a:off x="9361232" y="10245693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F10DEBF-A6D2-411D-B1A7-54187434A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0245693"/>
                  <a:ext cx="1371600" cy="13716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8F3A4E1-A948-461B-880A-6D245A9F299C}"/>
                    </a:ext>
                  </a:extLst>
                </p:cNvPr>
                <p:cNvSpPr/>
                <p:nvPr/>
              </p:nvSpPr>
              <p:spPr bwMode="auto">
                <a:xfrm>
                  <a:off x="9361232" y="12554922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8F3A4E1-A948-461B-880A-6D245A9F29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2554922"/>
                  <a:ext cx="1371600" cy="137160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764AF6A-2E88-4223-9489-2AD2AD5DB72D}"/>
                    </a:ext>
                  </a:extLst>
                </p:cNvPr>
                <p:cNvSpPr/>
                <p:nvPr/>
              </p:nvSpPr>
              <p:spPr bwMode="auto">
                <a:xfrm>
                  <a:off x="9361232" y="14836358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764AF6A-2E88-4223-9489-2AD2AD5DB7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4836358"/>
                  <a:ext cx="1371600" cy="137160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44699A0F-DE7F-4DEB-9658-093B7A001881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rot="5400000" flipH="1" flipV="1">
              <a:off x="7308075" y="9880581"/>
              <a:ext cx="3059928" cy="945352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50A7C86B-5209-4FB2-BA13-181B8A70B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566" y="10916056"/>
              <a:ext cx="3177950" cy="1112452"/>
            </a:xfrm>
            <a:prstGeom prst="bentConnector3">
              <a:avLst>
                <a:gd name="adj1" fmla="val 69011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53012EF3-A693-4B73-B386-9B7EAD83F2DB}"/>
                </a:ext>
              </a:extLst>
            </p:cNvPr>
            <p:cNvCxnSpPr>
              <a:cxnSpLocks/>
            </p:cNvCxnSpPr>
            <p:nvPr/>
          </p:nvCxnSpPr>
          <p:spPr>
            <a:xfrm>
              <a:off x="5969501" y="12028885"/>
              <a:ext cx="3388015" cy="1196777"/>
            </a:xfrm>
            <a:prstGeom prst="bentConnector3">
              <a:avLst>
                <a:gd name="adj1" fmla="val 70242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75A8534A-7664-4126-AB73-CCC9BC5ED189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rot="16200000" flipH="1">
              <a:off x="7730462" y="13891388"/>
              <a:ext cx="2265672" cy="995867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0CA2BF6-6588-4ECC-98CD-300196B3DC2D}"/>
                </a:ext>
              </a:extLst>
            </p:cNvPr>
            <p:cNvGrpSpPr/>
            <p:nvPr/>
          </p:nvGrpSpPr>
          <p:grpSpPr>
            <a:xfrm>
              <a:off x="12391847" y="6042949"/>
              <a:ext cx="1248389" cy="1232887"/>
              <a:chOff x="24813198" y="10178073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78A3AC31-F48D-424A-AB8E-67CA094E83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13198" y="10178073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78A3AC31-F48D-424A-AB8E-67CA094E83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4813198" y="10178073"/>
                    <a:ext cx="1248389" cy="1232887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Plus Sign 65">
                <a:extLst>
                  <a:ext uri="{FF2B5EF4-FFF2-40B4-BE49-F238E27FC236}">
                    <a16:creationId xmlns:a16="http://schemas.microsoft.com/office/drawing/2014/main" id="{6CC5269C-33DC-4394-92E5-BD58CA48361A}"/>
                  </a:ext>
                </a:extLst>
              </p:cNvPr>
              <p:cNvSpPr/>
              <p:nvPr/>
            </p:nvSpPr>
            <p:spPr bwMode="auto">
              <a:xfrm>
                <a:off x="24959431" y="10287000"/>
                <a:ext cx="955921" cy="990600"/>
              </a:xfrm>
              <a:prstGeom prst="mathPlus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33E778B-1DF4-4DED-B040-4836E049CF49}"/>
                </a:ext>
              </a:extLst>
            </p:cNvPr>
            <p:cNvGrpSpPr/>
            <p:nvPr/>
          </p:nvGrpSpPr>
          <p:grpSpPr>
            <a:xfrm>
              <a:off x="12348818" y="12636485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189094AA-A925-4308-A243-550B926840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189094AA-A925-4308-A243-550B926840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Multiplication Sign 55">
                <a:extLst>
                  <a:ext uri="{FF2B5EF4-FFF2-40B4-BE49-F238E27FC236}">
                    <a16:creationId xmlns:a16="http://schemas.microsoft.com/office/drawing/2014/main" id="{552BC573-F2A5-4B0E-B4D1-2AAB806FBA85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8342BCA-A743-4E26-9FDE-CB08602A11A2}"/>
                </a:ext>
              </a:extLst>
            </p:cNvPr>
            <p:cNvGrpSpPr/>
            <p:nvPr/>
          </p:nvGrpSpPr>
          <p:grpSpPr>
            <a:xfrm>
              <a:off x="9372320" y="6032674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072906A3-08F3-40A4-861C-BD06F29140E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072906A3-08F3-40A4-861C-BD06F29140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Multiplication Sign 76">
                <a:extLst>
                  <a:ext uri="{FF2B5EF4-FFF2-40B4-BE49-F238E27FC236}">
                    <a16:creationId xmlns:a16="http://schemas.microsoft.com/office/drawing/2014/main" id="{9E2D79AF-EEC2-425A-BADB-C3A4D0D6C6A7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5A71333-4949-4A0D-87BD-8084648DF1F3}"/>
                    </a:ext>
                  </a:extLst>
                </p:cNvPr>
                <p:cNvSpPr txBox="1"/>
                <p:nvPr/>
              </p:nvSpPr>
              <p:spPr>
                <a:xfrm>
                  <a:off x="247674" y="6291683"/>
                  <a:ext cx="2195986" cy="8497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5A71333-4949-4A0D-87BD-8084648DF1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74" y="6291683"/>
                  <a:ext cx="2195986" cy="8497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3BD604C-B09D-4398-A6A6-DDE1E2A18377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2304011" y="6560994"/>
              <a:ext cx="7068309" cy="881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F1C596A-0DFF-48E0-BB56-E7552FA99303}"/>
                </a:ext>
              </a:extLst>
            </p:cNvPr>
            <p:cNvCxnSpPr>
              <a:cxnSpLocks/>
              <a:stCxn id="42" idx="0"/>
              <a:endCxn id="76" idx="4"/>
            </p:cNvCxnSpPr>
            <p:nvPr/>
          </p:nvCxnSpPr>
          <p:spPr>
            <a:xfrm flipV="1">
              <a:off x="9996515" y="7265561"/>
              <a:ext cx="0" cy="87193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502621B-CAB9-4569-B0E8-FB37CD01D6A3}"/>
                </a:ext>
              </a:extLst>
            </p:cNvPr>
            <p:cNvCxnSpPr>
              <a:cxnSpLocks/>
              <a:stCxn id="76" idx="6"/>
              <a:endCxn id="65" idx="2"/>
            </p:cNvCxnSpPr>
            <p:nvPr/>
          </p:nvCxnSpPr>
          <p:spPr>
            <a:xfrm>
              <a:off x="10620709" y="6649118"/>
              <a:ext cx="1771138" cy="1027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FCB4088-48E8-4C07-B376-F82BF7908A39}"/>
                </a:ext>
              </a:extLst>
            </p:cNvPr>
            <p:cNvCxnSpPr>
              <a:cxnSpLocks/>
              <a:stCxn id="44" idx="6"/>
              <a:endCxn id="70" idx="2"/>
            </p:cNvCxnSpPr>
            <p:nvPr/>
          </p:nvCxnSpPr>
          <p:spPr>
            <a:xfrm>
              <a:off x="10732832" y="13240722"/>
              <a:ext cx="1615986" cy="1220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198D06FD-5F9B-4414-9554-BBB920A8EAF8}"/>
                </a:ext>
              </a:extLst>
            </p:cNvPr>
            <p:cNvCxnSpPr>
              <a:cxnSpLocks/>
              <a:stCxn id="45" idx="6"/>
              <a:endCxn id="70" idx="4"/>
            </p:cNvCxnSpPr>
            <p:nvPr/>
          </p:nvCxnSpPr>
          <p:spPr>
            <a:xfrm flipV="1">
              <a:off x="10732832" y="13869372"/>
              <a:ext cx="2240181" cy="1652786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62F45E5-43BD-4AF5-BDB2-6140B0FFE547}"/>
                </a:ext>
              </a:extLst>
            </p:cNvPr>
            <p:cNvCxnSpPr>
              <a:cxnSpLocks/>
              <a:stCxn id="70" idx="0"/>
              <a:endCxn id="65" idx="4"/>
            </p:cNvCxnSpPr>
            <p:nvPr/>
          </p:nvCxnSpPr>
          <p:spPr>
            <a:xfrm flipV="1">
              <a:off x="12973013" y="7275836"/>
              <a:ext cx="43029" cy="536064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E7765DB-22A6-4D27-9901-A66D031E28E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flipV="1">
              <a:off x="13640236" y="6647176"/>
              <a:ext cx="6354091" cy="1221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90F7583-32A7-4DF5-8F3B-51D75220B539}"/>
                </a:ext>
              </a:extLst>
            </p:cNvPr>
            <p:cNvGrpSpPr/>
            <p:nvPr/>
          </p:nvGrpSpPr>
          <p:grpSpPr>
            <a:xfrm>
              <a:off x="14632028" y="10349393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3807008D-066A-4021-98CB-76551330C0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3807008D-066A-4021-98CB-76551330C0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1" name="Multiplication Sign 100">
                <a:extLst>
                  <a:ext uri="{FF2B5EF4-FFF2-40B4-BE49-F238E27FC236}">
                    <a16:creationId xmlns:a16="http://schemas.microsoft.com/office/drawing/2014/main" id="{16D9C1D7-BC26-4AF6-B82E-C8FB72B70291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8A667C6-7551-476D-83BF-B7C5D6105BF8}"/>
                </a:ext>
              </a:extLst>
            </p:cNvPr>
            <p:cNvCxnSpPr>
              <a:cxnSpLocks/>
              <a:stCxn id="43" idx="6"/>
              <a:endCxn id="100" idx="2"/>
            </p:cNvCxnSpPr>
            <p:nvPr/>
          </p:nvCxnSpPr>
          <p:spPr>
            <a:xfrm>
              <a:off x="10732832" y="10931493"/>
              <a:ext cx="3899196" cy="343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8184074-86A8-4D6E-9BE5-AEF0B56604FA}"/>
                </a:ext>
              </a:extLst>
            </p:cNvPr>
            <p:cNvCxnSpPr>
              <a:cxnSpLocks/>
              <a:endCxn id="100" idx="0"/>
            </p:cNvCxnSpPr>
            <p:nvPr/>
          </p:nvCxnSpPr>
          <p:spPr>
            <a:xfrm>
              <a:off x="15256222" y="6640498"/>
              <a:ext cx="1" cy="370889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CCBA929-7AFE-4CD9-8245-19BF7EA9285C}"/>
                </a:ext>
              </a:extLst>
            </p:cNvPr>
            <p:cNvCxnSpPr>
              <a:cxnSpLocks/>
              <a:stCxn id="100" idx="6"/>
            </p:cNvCxnSpPr>
            <p:nvPr/>
          </p:nvCxnSpPr>
          <p:spPr>
            <a:xfrm flipV="1">
              <a:off x="15880417" y="10948129"/>
              <a:ext cx="3950572" cy="1770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FBD8E765-AEA2-4403-A276-FE47E9BD519E}"/>
                </a:ext>
              </a:extLst>
            </p:cNvPr>
            <p:cNvCxnSpPr>
              <a:cxnSpLocks/>
              <a:stCxn id="21" idx="3"/>
              <a:endCxn id="8" idx="1"/>
            </p:cNvCxnSpPr>
            <p:nvPr/>
          </p:nvCxnSpPr>
          <p:spPr>
            <a:xfrm>
              <a:off x="2369565" y="10946847"/>
              <a:ext cx="1797304" cy="1097098"/>
            </a:xfrm>
            <a:prstGeom prst="bentConnector3">
              <a:avLst>
                <a:gd name="adj1" fmla="val 50000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A9ADD59-EC1F-427A-A0A7-7D22CB5EBA31}"/>
                </a:ext>
              </a:extLst>
            </p:cNvPr>
            <p:cNvCxnSpPr>
              <a:cxnSpLocks/>
              <a:endCxn id="118" idx="4"/>
            </p:cNvCxnSpPr>
            <p:nvPr/>
          </p:nvCxnSpPr>
          <p:spPr>
            <a:xfrm flipV="1">
              <a:off x="16747437" y="10062989"/>
              <a:ext cx="0" cy="8806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5C0AEFC0-1AA5-4F81-A5A8-6877292A0656}"/>
                    </a:ext>
                  </a:extLst>
                </p:cNvPr>
                <p:cNvSpPr/>
                <p:nvPr/>
              </p:nvSpPr>
              <p:spPr bwMode="auto">
                <a:xfrm>
                  <a:off x="15833037" y="8234189"/>
                  <a:ext cx="1828800" cy="18288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d>
                          <m:d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</m:d>
                      </m:oMath>
                    </m:oMathPara>
                  </a14:m>
                  <a:endParaRPr lang="en-US" sz="3200" b="1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5C0AEFC0-1AA5-4F81-A5A8-6877292A06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833037" y="8234189"/>
                  <a:ext cx="1828800" cy="182880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6A994025-9B43-4FBE-A711-CEDDA369C2D7}"/>
                    </a:ext>
                  </a:extLst>
                </p:cNvPr>
                <p:cNvSpPr/>
                <p:nvPr/>
              </p:nvSpPr>
              <p:spPr bwMode="auto">
                <a:xfrm>
                  <a:off x="16290237" y="5124725"/>
                  <a:ext cx="914400" cy="9144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US" sz="32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6A994025-9B43-4FBE-A711-CEDDA369C2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290237" y="5124725"/>
                  <a:ext cx="914400" cy="91440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9D4394A-9838-4A57-B2A1-BB36D85F5CD3}"/>
                </a:ext>
              </a:extLst>
            </p:cNvPr>
            <p:cNvCxnSpPr>
              <a:cxnSpLocks/>
              <a:stCxn id="118" idx="0"/>
              <a:endCxn id="119" idx="4"/>
            </p:cNvCxnSpPr>
            <p:nvPr/>
          </p:nvCxnSpPr>
          <p:spPr>
            <a:xfrm flipV="1">
              <a:off x="16747437" y="6039125"/>
              <a:ext cx="0" cy="21950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A9626D0-A0F5-4AE9-AE9C-9A09284FFF4D}"/>
                </a:ext>
              </a:extLst>
            </p:cNvPr>
            <p:cNvCxnSpPr>
              <a:cxnSpLocks/>
              <a:stCxn id="119" idx="0"/>
              <a:endCxn id="122" idx="2"/>
            </p:cNvCxnSpPr>
            <p:nvPr/>
          </p:nvCxnSpPr>
          <p:spPr>
            <a:xfrm flipV="1">
              <a:off x="16747437" y="4145972"/>
              <a:ext cx="5075" cy="97875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9AE4EBC-0308-43BC-982D-2EDC2889A8F4}"/>
                    </a:ext>
                  </a:extLst>
                </p:cNvPr>
                <p:cNvSpPr txBox="1"/>
                <p:nvPr/>
              </p:nvSpPr>
              <p:spPr>
                <a:xfrm>
                  <a:off x="15957486" y="3314975"/>
                  <a:ext cx="1590051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9AE4EBC-0308-43BC-982D-2EDC2889A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57486" y="3314975"/>
                  <a:ext cx="1590051" cy="83099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6C437F5-4C27-4422-9BD0-E0296CAF1D2A}"/>
              </a:ext>
            </a:extLst>
          </p:cNvPr>
          <p:cNvCxnSpPr>
            <a:cxnSpLocks/>
          </p:cNvCxnSpPr>
          <p:nvPr/>
        </p:nvCxnSpPr>
        <p:spPr>
          <a:xfrm>
            <a:off x="20142126" y="3200400"/>
            <a:ext cx="0" cy="1536700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618FC78-8B81-4EF3-8256-957E1900877D}"/>
              </a:ext>
            </a:extLst>
          </p:cNvPr>
          <p:cNvGrpSpPr/>
          <p:nvPr/>
        </p:nvGrpSpPr>
        <p:grpSpPr>
          <a:xfrm>
            <a:off x="20418272" y="3425389"/>
            <a:ext cx="15926283" cy="11442127"/>
            <a:chOff x="20649717" y="4728099"/>
            <a:chExt cx="15926283" cy="11442127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F7D0A4B8-41FC-4BFD-8235-A860032496F2}"/>
                </a:ext>
              </a:extLst>
            </p:cNvPr>
            <p:cNvGrpSpPr/>
            <p:nvPr/>
          </p:nvGrpSpPr>
          <p:grpSpPr>
            <a:xfrm>
              <a:off x="20649717" y="7231627"/>
              <a:ext cx="15926283" cy="8938599"/>
              <a:chOff x="20475013" y="4136029"/>
              <a:chExt cx="15926283" cy="89385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E9394579-6F58-4997-87A1-004D2398C1B3}"/>
                      </a:ext>
                    </a:extLst>
                  </p:cNvPr>
                  <p:cNvSpPr/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E9394579-6F58-4997-87A1-004D2398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D0F151BF-645A-4AA2-9AD7-B631DACA2790}"/>
                      </a:ext>
                    </a:extLst>
                  </p:cNvPr>
                  <p:cNvSpPr/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D0F151BF-645A-4AA2-9AD7-B631DACA27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C7DCC1C5-EA0A-4488-9013-38FB7A28CB9F}"/>
                      </a:ext>
                    </a:extLst>
                  </p:cNvPr>
                  <p:cNvSpPr/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forget gate</a:t>
                    </a:r>
                  </a:p>
                </p:txBody>
              </p:sp>
            </mc:Choice>
            <mc:Fallback xmlns=""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C7DCC1C5-EA0A-4488-9013-38FB7A28CB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t="-16766" r="-1188" b="-263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CF776388-407D-472A-B088-AC854326773F}"/>
                      </a:ext>
                    </a:extLst>
                  </p:cNvPr>
                  <p:cNvSpPr/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update gate</a:t>
                    </a:r>
                  </a:p>
                </p:txBody>
              </p:sp>
            </mc:Choice>
            <mc:Fallback xmlns=""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CF776388-407D-472A-B088-AC85432677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t="-18543" r="-1110" b="-397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AF7FA425-D0AC-4F9D-8A6B-E9E12A3CF3CB}"/>
                      </a:ext>
                    </a:extLst>
                  </p:cNvPr>
                  <p:cNvSpPr/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AF7FA425-D0AC-4F9D-8A6B-E9E12A3CF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19344351-E8FE-4276-BE15-92AE10D1B373}"/>
                      </a:ext>
                    </a:extLst>
                  </p:cNvPr>
                  <p:cNvSpPr/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output gate</a:t>
                    </a:r>
                  </a:p>
                </p:txBody>
              </p:sp>
            </mc:Choice>
            <mc:Fallback xmlns=""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19344351-E8FE-4276-BE15-92AE10D1B3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t="-18421" r="-1131" b="-388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48FEA607-EC08-4C4B-BE45-38323F2F15BE}"/>
                      </a:ext>
                    </a:extLst>
                  </p:cNvPr>
                  <p:cNvSpPr txBox="1"/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48FEA607-EC08-4C4B-BE45-38323F2F15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B221912-25CB-4EED-811E-A37CB2ABCD44}"/>
                </a:ext>
              </a:extLst>
            </p:cNvPr>
            <p:cNvSpPr/>
            <p:nvPr/>
          </p:nvSpPr>
          <p:spPr>
            <a:xfrm>
              <a:off x="26504218" y="4728099"/>
              <a:ext cx="3467616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/>
                <a:t>LSTM</a:t>
              </a:r>
              <a:endParaRPr lang="en-US" dirty="0"/>
            </a:p>
          </p:txBody>
        </p:sp>
      </p:grpSp>
      <p:sp>
        <p:nvSpPr>
          <p:cNvPr id="140" name="Oval 139">
            <a:extLst>
              <a:ext uri="{FF2B5EF4-FFF2-40B4-BE49-F238E27FC236}">
                <a16:creationId xmlns:a16="http://schemas.microsoft.com/office/drawing/2014/main" id="{B888664D-21AE-4DD5-9D53-7C0BBD8B440E}"/>
              </a:ext>
            </a:extLst>
          </p:cNvPr>
          <p:cNvSpPr/>
          <p:nvPr/>
        </p:nvSpPr>
        <p:spPr bwMode="auto">
          <a:xfrm>
            <a:off x="16602167" y="10824818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77AB4C1-7B66-4690-8ED6-1DB4591CD42F}"/>
              </a:ext>
            </a:extLst>
          </p:cNvPr>
          <p:cNvSpPr/>
          <p:nvPr/>
        </p:nvSpPr>
        <p:spPr bwMode="auto">
          <a:xfrm>
            <a:off x="8230899" y="11929331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BA2C160-AD3D-4BCF-B570-56D861A91DC5}"/>
              </a:ext>
            </a:extLst>
          </p:cNvPr>
          <p:cNvCxnSpPr>
            <a:cxnSpLocks/>
          </p:cNvCxnSpPr>
          <p:nvPr/>
        </p:nvCxnSpPr>
        <p:spPr>
          <a:xfrm flipH="1">
            <a:off x="7077213" y="6187165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3378768-0862-47FD-AB07-1EAB25724C39}"/>
              </a:ext>
            </a:extLst>
          </p:cNvPr>
          <p:cNvCxnSpPr>
            <a:cxnSpLocks/>
          </p:cNvCxnSpPr>
          <p:nvPr/>
        </p:nvCxnSpPr>
        <p:spPr>
          <a:xfrm flipH="1">
            <a:off x="10732832" y="6317199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E372432-D1FA-463A-97C2-89ED91980472}"/>
              </a:ext>
            </a:extLst>
          </p:cNvPr>
          <p:cNvCxnSpPr>
            <a:cxnSpLocks/>
          </p:cNvCxnSpPr>
          <p:nvPr/>
        </p:nvCxnSpPr>
        <p:spPr>
          <a:xfrm flipH="1">
            <a:off x="14003009" y="6317199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8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peephole connection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/>
              <p:nvPr/>
            </p:nvSpPr>
            <p:spPr>
              <a:xfrm>
                <a:off x="8751172" y="13757931"/>
                <a:ext cx="19822927" cy="1039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172" y="13757931"/>
                <a:ext cx="19822927" cy="1039900"/>
              </a:xfrm>
              <a:prstGeom prst="rect">
                <a:avLst/>
              </a:prstGeom>
              <a:blipFill>
                <a:blip r:embed="rId3"/>
                <a:stretch>
                  <a:fillRect t="-14118" r="-707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/>
              <p:nvPr/>
            </p:nvSpPr>
            <p:spPr>
              <a:xfrm>
                <a:off x="8751172" y="15205144"/>
                <a:ext cx="20396802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172" y="15205144"/>
                <a:ext cx="20396802" cy="942053"/>
              </a:xfrm>
              <a:prstGeom prst="rect">
                <a:avLst/>
              </a:prstGeom>
              <a:blipFill>
                <a:blip r:embed="rId4"/>
                <a:stretch>
                  <a:fillRect t="-15484" r="-658" b="-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/>
              <p:nvPr/>
            </p:nvSpPr>
            <p:spPr>
              <a:xfrm>
                <a:off x="8780484" y="16614982"/>
                <a:ext cx="20066584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484" y="16614982"/>
                <a:ext cx="20066584" cy="942053"/>
              </a:xfrm>
              <a:prstGeom prst="rect">
                <a:avLst/>
              </a:prstGeom>
              <a:blipFill>
                <a:blip r:embed="rId5"/>
                <a:stretch>
                  <a:fillRect t="-15584" r="-699" b="-39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D0A57D-2260-45CE-BE25-5A2AC926EAA1}"/>
              </a:ext>
            </a:extLst>
          </p:cNvPr>
          <p:cNvSpPr txBox="1"/>
          <p:nvPr/>
        </p:nvSpPr>
        <p:spPr>
          <a:xfrm>
            <a:off x="2552700" y="4682918"/>
            <a:ext cx="1687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memory cell state to the computation of 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32E005C-9C51-4E07-A2D5-D91C39F58A09}"/>
                  </a:ext>
                </a:extLst>
              </p:cNvPr>
              <p:cNvSpPr/>
              <p:nvPr/>
            </p:nvSpPr>
            <p:spPr>
              <a:xfrm>
                <a:off x="10103434" y="6764411"/>
                <a:ext cx="15394086" cy="1016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32E005C-9C51-4E07-A2D5-D91C39F58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34" y="6764411"/>
                <a:ext cx="15394086" cy="1016945"/>
              </a:xfrm>
              <a:prstGeom prst="rect">
                <a:avLst/>
              </a:prstGeom>
              <a:blipFill>
                <a:blip r:embed="rId6"/>
                <a:stretch>
                  <a:fillRect t="-16867" r="-1188" b="-27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B28AA26-9F90-4838-A6DA-2C1D1CF8E0F3}"/>
                  </a:ext>
                </a:extLst>
              </p:cNvPr>
              <p:cNvSpPr/>
              <p:nvPr/>
            </p:nvSpPr>
            <p:spPr>
              <a:xfrm>
                <a:off x="10103434" y="8211624"/>
                <a:ext cx="159262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B28AA26-9F90-4838-A6DA-2C1D1CF8E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34" y="8211624"/>
                <a:ext cx="15926283" cy="923330"/>
              </a:xfrm>
              <a:prstGeom prst="rect">
                <a:avLst/>
              </a:prstGeom>
              <a:blipFill>
                <a:blip r:embed="rId7"/>
                <a:stretch>
                  <a:fillRect t="-18421" r="-1110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5FE6BDC-378D-43AA-B929-DBA87D29C98A}"/>
                  </a:ext>
                </a:extLst>
              </p:cNvPr>
              <p:cNvSpPr/>
              <p:nvPr/>
            </p:nvSpPr>
            <p:spPr>
              <a:xfrm>
                <a:off x="10103434" y="9602739"/>
                <a:ext cx="156313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5FE6BDC-378D-43AA-B929-DBA87D29C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34" y="9602739"/>
                <a:ext cx="15631330" cy="923330"/>
              </a:xfrm>
              <a:prstGeom prst="rect">
                <a:avLst/>
              </a:prstGeom>
              <a:blipFill>
                <a:blip r:embed="rId8"/>
                <a:stretch>
                  <a:fillRect t="-18421" r="-113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D4A65703-37EA-41CD-A2D0-58C51491F24D}"/>
              </a:ext>
            </a:extLst>
          </p:cNvPr>
          <p:cNvSpPr/>
          <p:nvPr/>
        </p:nvSpPr>
        <p:spPr bwMode="auto">
          <a:xfrm>
            <a:off x="17345762" y="11024057"/>
            <a:ext cx="704850" cy="205740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649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convolution version, </a:t>
            </a:r>
            <a:r>
              <a:rPr lang="en-US" sz="11500" dirty="0" err="1"/>
              <a:t>convLSTM</a:t>
            </a:r>
            <a:endParaRPr lang="en-US" sz="1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/>
              <p:nvPr/>
            </p:nvSpPr>
            <p:spPr>
              <a:xfrm>
                <a:off x="7932022" y="6743818"/>
                <a:ext cx="20101850" cy="1039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022" y="6743818"/>
                <a:ext cx="20101850" cy="1039900"/>
              </a:xfrm>
              <a:prstGeom prst="rect">
                <a:avLst/>
              </a:prstGeom>
              <a:blipFill>
                <a:blip r:embed="rId3"/>
                <a:stretch>
                  <a:fillRect t="-14035" r="-697" b="-25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/>
              <p:nvPr/>
            </p:nvSpPr>
            <p:spPr>
              <a:xfrm>
                <a:off x="7932022" y="8191031"/>
                <a:ext cx="20675725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022" y="8191031"/>
                <a:ext cx="20675725" cy="942053"/>
              </a:xfrm>
              <a:prstGeom prst="rect">
                <a:avLst/>
              </a:prstGeom>
              <a:blipFill>
                <a:blip r:embed="rId4"/>
                <a:stretch>
                  <a:fillRect t="-15584" r="-649" b="-39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/>
              <p:nvPr/>
            </p:nvSpPr>
            <p:spPr>
              <a:xfrm>
                <a:off x="7961334" y="9600869"/>
                <a:ext cx="20345506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34" y="9600869"/>
                <a:ext cx="20345506" cy="942053"/>
              </a:xfrm>
              <a:prstGeom prst="rect">
                <a:avLst/>
              </a:prstGeom>
              <a:blipFill>
                <a:blip r:embed="rId5"/>
                <a:stretch>
                  <a:fillRect t="-15584" r="-629" b="-39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D0A57D-2260-45CE-BE25-5A2AC926EAA1}"/>
              </a:ext>
            </a:extLst>
          </p:cNvPr>
          <p:cNvSpPr txBox="1"/>
          <p:nvPr/>
        </p:nvSpPr>
        <p:spPr>
          <a:xfrm>
            <a:off x="2552700" y="4682918"/>
            <a:ext cx="2468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 linear matrix multiplication with the convolution and flatten/reshape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7A4BC7-85B7-439D-82AA-C8ED9C3716B1}"/>
              </a:ext>
            </a:extLst>
          </p:cNvPr>
          <p:cNvSpPr/>
          <p:nvPr/>
        </p:nvSpPr>
        <p:spPr>
          <a:xfrm>
            <a:off x="2114550" y="18336648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https://papers.nips.cc/paper/2015/file/07563a3fe3bbe7e3ba84431ad9d055af-Paper.pdf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3637112-60C1-449B-B1D8-23E0AF5E4F26}"/>
                  </a:ext>
                </a:extLst>
              </p:cNvPr>
              <p:cNvSpPr/>
              <p:nvPr/>
            </p:nvSpPr>
            <p:spPr>
              <a:xfrm>
                <a:off x="7961334" y="10848359"/>
                <a:ext cx="134068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3637112-60C1-449B-B1D8-23E0AF5E4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34" y="10848359"/>
                <a:ext cx="13406875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FA5D465-E7EB-4357-91E3-EE4D1B5F8D91}"/>
                  </a:ext>
                </a:extLst>
              </p:cNvPr>
              <p:cNvSpPr/>
              <p:nvPr/>
            </p:nvSpPr>
            <p:spPr>
              <a:xfrm>
                <a:off x="7961334" y="12286698"/>
                <a:ext cx="90159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FA5D465-E7EB-4357-91E3-EE4D1B5F8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34" y="12286698"/>
                <a:ext cx="9015930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6E89E72-DA96-4D91-AADE-F8DB73843BA4}"/>
                  </a:ext>
                </a:extLst>
              </p:cNvPr>
              <p:cNvSpPr/>
              <p:nvPr/>
            </p:nvSpPr>
            <p:spPr>
              <a:xfrm>
                <a:off x="2265384" y="14506088"/>
                <a:ext cx="16189047" cy="2585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are images</a:t>
                </a: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: image convolution</a:t>
                </a:r>
              </a:p>
              <a:p>
                <a:r>
                  <a:rPr lang="en-US" dirty="0"/>
                  <a:t>After convolution, results are flattened to be a vector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6E89E72-DA96-4D91-AADE-F8DB73843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84" y="14506088"/>
                <a:ext cx="16189047" cy="2585323"/>
              </a:xfrm>
              <a:prstGeom prst="rect">
                <a:avLst/>
              </a:prstGeom>
              <a:blipFill>
                <a:blip r:embed="rId8"/>
                <a:stretch>
                  <a:fillRect l="-2034" t="-6604" r="-1092" b="-1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3763D75-1BD7-4207-8E84-5AD60F228373}"/>
              </a:ext>
            </a:extLst>
          </p:cNvPr>
          <p:cNvSpPr/>
          <p:nvPr/>
        </p:nvSpPr>
        <p:spPr>
          <a:xfrm>
            <a:off x="14344650" y="18336648"/>
            <a:ext cx="13962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https://towardsdatascience.com/video-prediction-using-convlstm-with-pytorch-lightning-27b195fd21a2</a:t>
            </a:r>
          </a:p>
        </p:txBody>
      </p:sp>
    </p:spTree>
    <p:extLst>
      <p:ext uri="{BB962C8B-B14F-4D97-AF65-F5344CB8AC3E}">
        <p14:creationId xmlns:p14="http://schemas.microsoft.com/office/powerpoint/2010/main" val="1094361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many faces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F8C5B3-6AAF-4F5D-9249-F53D03ECC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207" y="5379914"/>
            <a:ext cx="8238173" cy="98141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F1F63F-6C0D-4D6B-B0D8-ED63AEFC37D1}"/>
              </a:ext>
            </a:extLst>
          </p:cNvPr>
          <p:cNvSpPr/>
          <p:nvPr/>
        </p:nvSpPr>
        <p:spPr>
          <a:xfrm>
            <a:off x="2706686" y="16382137"/>
            <a:ext cx="8723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https://colah.github.io/posts/2015-08-Understanding-LSTMs/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C96B6-0987-41FD-86C5-B10CE7C17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3692" y="5672895"/>
            <a:ext cx="9495595" cy="95211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A3AC7B-F1EF-4C2B-B6B7-A13E48090A45}"/>
              </a:ext>
            </a:extLst>
          </p:cNvPr>
          <p:cNvSpPr/>
          <p:nvPr/>
        </p:nvSpPr>
        <p:spPr>
          <a:xfrm>
            <a:off x="14463712" y="16382137"/>
            <a:ext cx="101298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https://github.com/dlvu/dlvu.github.io/blob/main/slides/dlvu.lecture05.pdf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1AE883-A55C-4EA3-8A00-D506AADC6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5960" y="6393276"/>
            <a:ext cx="11370263" cy="778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9371FF-9F17-4329-876D-1389CED4B11F}"/>
              </a:ext>
            </a:extLst>
          </p:cNvPr>
          <p:cNvSpPr/>
          <p:nvPr/>
        </p:nvSpPr>
        <p:spPr>
          <a:xfrm>
            <a:off x="26243280" y="16382137"/>
            <a:ext cx="97421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https://en.wikipedia.org/wiki/Long_short-term_memory#cite_note-43</a:t>
            </a:r>
          </a:p>
        </p:txBody>
      </p:sp>
    </p:spTree>
    <p:extLst>
      <p:ext uri="{BB962C8B-B14F-4D97-AF65-F5344CB8AC3E}">
        <p14:creationId xmlns:p14="http://schemas.microsoft.com/office/powerpoint/2010/main" val="708917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So far, one-to-one mapping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002A4A9-F39A-4273-993E-87D11DE45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99328" y="9233397"/>
            <a:ext cx="4440182" cy="365978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3F91867-7342-458E-99FC-78534126C87F}"/>
              </a:ext>
            </a:extLst>
          </p:cNvPr>
          <p:cNvSpPr/>
          <p:nvPr/>
        </p:nvSpPr>
        <p:spPr bwMode="auto">
          <a:xfrm rot="16200000">
            <a:off x="4101738" y="1368987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D097B3-180D-48C1-AB18-D6235BF22EB3}"/>
              </a:ext>
            </a:extLst>
          </p:cNvPr>
          <p:cNvSpPr/>
          <p:nvPr/>
        </p:nvSpPr>
        <p:spPr bwMode="auto">
          <a:xfrm rot="16200000">
            <a:off x="4101739" y="781848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B2B9EE-3ABC-4240-BCBC-E81715FE864E}"/>
                  </a:ext>
                </a:extLst>
              </p:cNvPr>
              <p:cNvSpPr txBox="1"/>
              <p:nvPr/>
            </p:nvSpPr>
            <p:spPr>
              <a:xfrm>
                <a:off x="4643846" y="14895710"/>
                <a:ext cx="59150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B2B9EE-3ABC-4240-BCBC-E81715FE8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46" y="14895710"/>
                <a:ext cx="59150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1C91879-70AC-47E9-89FB-B9E328FFF263}"/>
                  </a:ext>
                </a:extLst>
              </p:cNvPr>
              <p:cNvSpPr txBox="1"/>
              <p:nvPr/>
            </p:nvSpPr>
            <p:spPr>
              <a:xfrm>
                <a:off x="4655068" y="6275417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1C91879-70AC-47E9-89FB-B9E328FFF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068" y="6275417"/>
                <a:ext cx="605935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17DD4A0-7A87-4B03-9534-CB62EDCDFA9C}"/>
              </a:ext>
            </a:extLst>
          </p:cNvPr>
          <p:cNvSpPr txBox="1"/>
          <p:nvPr/>
        </p:nvSpPr>
        <p:spPr>
          <a:xfrm>
            <a:off x="2075125" y="15588805"/>
            <a:ext cx="8113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Video with fixed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Tabulate feature set</a:t>
            </a:r>
          </a:p>
          <a:p>
            <a:r>
              <a:rPr 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0AA34-21A5-45F2-9C1B-F2CE9F7F2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943" y="15278431"/>
            <a:ext cx="3841125" cy="29234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7AF8E72-92ED-409E-A7C4-0F98572C9AE1}"/>
              </a:ext>
            </a:extLst>
          </p:cNvPr>
          <p:cNvSpPr/>
          <p:nvPr/>
        </p:nvSpPr>
        <p:spPr bwMode="auto">
          <a:xfrm>
            <a:off x="13693139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4F4A2CD-97B0-48F3-B372-94C57BBC1C47}"/>
              </a:ext>
            </a:extLst>
          </p:cNvPr>
          <p:cNvSpPr/>
          <p:nvPr/>
        </p:nvSpPr>
        <p:spPr bwMode="auto">
          <a:xfrm rot="16200000">
            <a:off x="13312891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4AF1E3D-AA43-4F8E-862B-8258208553A3}"/>
              </a:ext>
            </a:extLst>
          </p:cNvPr>
          <p:cNvSpPr/>
          <p:nvPr/>
        </p:nvSpPr>
        <p:spPr bwMode="auto">
          <a:xfrm rot="16200000">
            <a:off x="13314732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06B1B-A60C-4C05-8BFA-696BE0FC5330}"/>
              </a:ext>
            </a:extLst>
          </p:cNvPr>
          <p:cNvSpPr txBox="1"/>
          <p:nvPr/>
        </p:nvSpPr>
        <p:spPr>
          <a:xfrm>
            <a:off x="12143765" y="6017556"/>
            <a:ext cx="4650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cow is standing in the middle of a street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C9D124-C2E4-4ACE-8711-E8A5B3644115}"/>
              </a:ext>
            </a:extLst>
          </p:cNvPr>
          <p:cNvSpPr/>
          <p:nvPr/>
        </p:nvSpPr>
        <p:spPr bwMode="auto">
          <a:xfrm>
            <a:off x="21130370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FDCDFD3-E8F8-41B9-8D44-F58D559A24F0}"/>
              </a:ext>
            </a:extLst>
          </p:cNvPr>
          <p:cNvSpPr/>
          <p:nvPr/>
        </p:nvSpPr>
        <p:spPr bwMode="auto">
          <a:xfrm rot="16200000">
            <a:off x="20750122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B87DC7D-EF21-4528-9813-FB2E8C3CB980}"/>
              </a:ext>
            </a:extLst>
          </p:cNvPr>
          <p:cNvSpPr/>
          <p:nvPr/>
        </p:nvSpPr>
        <p:spPr bwMode="auto">
          <a:xfrm rot="16200000">
            <a:off x="20751963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13A16-C5DD-40C4-B54E-ADAB654FA083}"/>
              </a:ext>
            </a:extLst>
          </p:cNvPr>
          <p:cNvSpPr/>
          <p:nvPr/>
        </p:nvSpPr>
        <p:spPr>
          <a:xfrm>
            <a:off x="11322561" y="18457573"/>
            <a:ext cx="5961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https://cs.stanford.edu/people/karpathy/sfmltalk.pdf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9D185-8307-46A6-9244-F3F6DD114690}"/>
              </a:ext>
            </a:extLst>
          </p:cNvPr>
          <p:cNvSpPr txBox="1"/>
          <p:nvPr/>
        </p:nvSpPr>
        <p:spPr>
          <a:xfrm>
            <a:off x="18750491" y="15352910"/>
            <a:ext cx="6492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weeks ago, I bought this product. It worked fine at the beginning but stopped working after a week ..</a:t>
            </a:r>
          </a:p>
        </p:txBody>
      </p:sp>
      <p:pic>
        <p:nvPicPr>
          <p:cNvPr id="13" name="Graphic 12" descr="Thumbs up sign">
            <a:extLst>
              <a:ext uri="{FF2B5EF4-FFF2-40B4-BE49-F238E27FC236}">
                <a16:creationId xmlns:a16="http://schemas.microsoft.com/office/drawing/2014/main" id="{E14C9FFE-F282-488C-9F89-590FBF381F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1153645" y="6275417"/>
            <a:ext cx="914400" cy="9144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2637119-A784-440B-905B-E028867515BE}"/>
              </a:ext>
            </a:extLst>
          </p:cNvPr>
          <p:cNvSpPr/>
          <p:nvPr/>
        </p:nvSpPr>
        <p:spPr bwMode="auto">
          <a:xfrm>
            <a:off x="27300316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439F3EA-626B-489A-819B-2ADEBD056B31}"/>
              </a:ext>
            </a:extLst>
          </p:cNvPr>
          <p:cNvSpPr/>
          <p:nvPr/>
        </p:nvSpPr>
        <p:spPr bwMode="auto">
          <a:xfrm rot="16200000">
            <a:off x="26920068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122E5A1-4735-4147-B027-36AABBB508E0}"/>
              </a:ext>
            </a:extLst>
          </p:cNvPr>
          <p:cNvSpPr/>
          <p:nvPr/>
        </p:nvSpPr>
        <p:spPr bwMode="auto">
          <a:xfrm rot="16200000">
            <a:off x="26921909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026" name="Picture 2" descr="How to Crop Audio Files Using iTunes - Make Tech Easier">
            <a:extLst>
              <a:ext uri="{FF2B5EF4-FFF2-40B4-BE49-F238E27FC236}">
                <a16:creationId xmlns:a16="http://schemas.microsoft.com/office/drawing/2014/main" id="{57211773-99A5-4714-829B-20A3F6553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4734" y="15266338"/>
            <a:ext cx="3437522" cy="147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E8F9B0-BB2A-462F-B1F4-C41A847D0FF0}"/>
              </a:ext>
            </a:extLst>
          </p:cNvPr>
          <p:cNvSpPr txBox="1"/>
          <p:nvPr/>
        </p:nvSpPr>
        <p:spPr>
          <a:xfrm>
            <a:off x="25443964" y="5954049"/>
            <a:ext cx="4650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Today is nice. Let’s go to the park.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E790DA91-CDB5-4D88-97F6-3EB744E8178E}"/>
              </a:ext>
            </a:extLst>
          </p:cNvPr>
          <p:cNvSpPr/>
          <p:nvPr/>
        </p:nvSpPr>
        <p:spPr bwMode="auto">
          <a:xfrm>
            <a:off x="14630814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Arrow: Curved Left 42">
            <a:extLst>
              <a:ext uri="{FF2B5EF4-FFF2-40B4-BE49-F238E27FC236}">
                <a16:creationId xmlns:a16="http://schemas.microsoft.com/office/drawing/2014/main" id="{5C4B34FF-A1BF-4786-A5E2-B65583DC8C29}"/>
              </a:ext>
            </a:extLst>
          </p:cNvPr>
          <p:cNvSpPr/>
          <p:nvPr/>
        </p:nvSpPr>
        <p:spPr bwMode="auto">
          <a:xfrm>
            <a:off x="22068045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Arrow: Curved Left 43">
            <a:extLst>
              <a:ext uri="{FF2B5EF4-FFF2-40B4-BE49-F238E27FC236}">
                <a16:creationId xmlns:a16="http://schemas.microsoft.com/office/drawing/2014/main" id="{818FC800-6537-4A1E-A09A-E9A32571A1D1}"/>
              </a:ext>
            </a:extLst>
          </p:cNvPr>
          <p:cNvSpPr/>
          <p:nvPr/>
        </p:nvSpPr>
        <p:spPr bwMode="auto">
          <a:xfrm>
            <a:off x="28237991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89BB4-57D3-44C0-A3EE-A9F485630F3E}"/>
              </a:ext>
            </a:extLst>
          </p:cNvPr>
          <p:cNvSpPr/>
          <p:nvPr/>
        </p:nvSpPr>
        <p:spPr bwMode="auto">
          <a:xfrm>
            <a:off x="33423715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3B0C7F6-9186-41F9-AD05-DEB4330BB92A}"/>
              </a:ext>
            </a:extLst>
          </p:cNvPr>
          <p:cNvSpPr/>
          <p:nvPr/>
        </p:nvSpPr>
        <p:spPr bwMode="auto">
          <a:xfrm rot="16200000">
            <a:off x="33043467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1B08B06-5E63-446B-8ED6-49D68434E2AD}"/>
              </a:ext>
            </a:extLst>
          </p:cNvPr>
          <p:cNvSpPr/>
          <p:nvPr/>
        </p:nvSpPr>
        <p:spPr bwMode="auto">
          <a:xfrm rot="16200000">
            <a:off x="33045308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7CF72D-6E05-4EDA-83A0-C8299A70092B}"/>
              </a:ext>
            </a:extLst>
          </p:cNvPr>
          <p:cNvSpPr txBox="1"/>
          <p:nvPr/>
        </p:nvSpPr>
        <p:spPr>
          <a:xfrm>
            <a:off x="31120444" y="6564334"/>
            <a:ext cx="5544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今天天气很好。我们去公园吧。</a:t>
            </a:r>
            <a:endParaRPr lang="en-US" sz="3200" dirty="0"/>
          </a:p>
        </p:txBody>
      </p:sp>
      <p:sp>
        <p:nvSpPr>
          <p:cNvPr id="50" name="Arrow: Curved Left 49">
            <a:extLst>
              <a:ext uri="{FF2B5EF4-FFF2-40B4-BE49-F238E27FC236}">
                <a16:creationId xmlns:a16="http://schemas.microsoft.com/office/drawing/2014/main" id="{65886308-E422-4590-89CA-3E46827A5250}"/>
              </a:ext>
            </a:extLst>
          </p:cNvPr>
          <p:cNvSpPr/>
          <p:nvPr/>
        </p:nvSpPr>
        <p:spPr bwMode="auto">
          <a:xfrm>
            <a:off x="34361390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362CDC-8775-4D7B-B51B-475D382F9C14}"/>
              </a:ext>
            </a:extLst>
          </p:cNvPr>
          <p:cNvSpPr txBox="1"/>
          <p:nvPr/>
        </p:nvSpPr>
        <p:spPr>
          <a:xfrm>
            <a:off x="31567363" y="15464648"/>
            <a:ext cx="4650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Today is nice. Let’s go to the park.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46BE2D-0EA1-4792-9603-B36ED2A67A9C}"/>
              </a:ext>
            </a:extLst>
          </p:cNvPr>
          <p:cNvSpPr txBox="1"/>
          <p:nvPr/>
        </p:nvSpPr>
        <p:spPr>
          <a:xfrm>
            <a:off x="11665131" y="4323806"/>
            <a:ext cx="5619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Captioning 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C62ACD-C60D-4F58-9DA3-3C2955169686}"/>
              </a:ext>
            </a:extLst>
          </p:cNvPr>
          <p:cNvSpPr txBox="1"/>
          <p:nvPr/>
        </p:nvSpPr>
        <p:spPr>
          <a:xfrm>
            <a:off x="19515908" y="4194588"/>
            <a:ext cx="56193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Sentimental classification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6C7DDA7-64FF-4793-B011-887C6FB02593}"/>
              </a:ext>
            </a:extLst>
          </p:cNvPr>
          <p:cNvSpPr txBox="1"/>
          <p:nvPr/>
        </p:nvSpPr>
        <p:spPr>
          <a:xfrm>
            <a:off x="24643180" y="4428929"/>
            <a:ext cx="7189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Speech recognition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335028-F492-4AE4-91EE-94948D13F527}"/>
              </a:ext>
            </a:extLst>
          </p:cNvPr>
          <p:cNvSpPr txBox="1"/>
          <p:nvPr/>
        </p:nvSpPr>
        <p:spPr>
          <a:xfrm>
            <a:off x="31530535" y="4153176"/>
            <a:ext cx="4340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Machine translation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8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9" grpId="0"/>
      <p:bldP spid="27" grpId="0" animBg="1"/>
      <p:bldP spid="28" grpId="0" animBg="1"/>
      <p:bldP spid="29" grpId="0" animBg="1"/>
      <p:bldP spid="10" grpId="0"/>
      <p:bldP spid="11" grpId="0"/>
      <p:bldP spid="35" grpId="0" animBg="1"/>
      <p:bldP spid="36" grpId="0" animBg="1"/>
      <p:bldP spid="37" grpId="0" animBg="1"/>
      <p:bldP spid="41" grpId="0"/>
      <p:bldP spid="14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/>
      <p:bldP spid="50" grpId="0" animBg="1"/>
      <p:bldP spid="51" grpId="0"/>
      <p:bldP spid="15" grpId="0"/>
      <p:bldP spid="53" grpId="0"/>
      <p:bldP spid="54" grpId="0"/>
      <p:bldP spid="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GRU: Gated Recurrent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EBACF98-B354-4B2A-ABBB-2D1DB0233044}"/>
                  </a:ext>
                </a:extLst>
              </p:cNvPr>
              <p:cNvSpPr/>
              <p:nvPr/>
            </p:nvSpPr>
            <p:spPr>
              <a:xfrm>
                <a:off x="1272193" y="7068412"/>
                <a:ext cx="1413143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EBACF98-B354-4B2A-ABBB-2D1DB0233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7068412"/>
                <a:ext cx="14131433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6CF674-79B1-48DC-A532-00908C3466B1}"/>
                  </a:ext>
                </a:extLst>
              </p:cNvPr>
              <p:cNvSpPr/>
              <p:nvPr/>
            </p:nvSpPr>
            <p:spPr>
              <a:xfrm>
                <a:off x="1272193" y="8506751"/>
                <a:ext cx="1088984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6CF674-79B1-48DC-A532-00908C346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8506751"/>
                <a:ext cx="1088984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731CC6-EB76-4A08-BC84-37BAF9C2FAC8}"/>
                  </a:ext>
                </a:extLst>
              </p:cNvPr>
              <p:cNvSpPr/>
              <p:nvPr/>
            </p:nvSpPr>
            <p:spPr>
              <a:xfrm>
                <a:off x="1272193" y="9632030"/>
                <a:ext cx="696536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: forget gate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731CC6-EB76-4A08-BC84-37BAF9C2F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9632030"/>
                <a:ext cx="6965368" cy="923330"/>
              </a:xfrm>
              <a:prstGeom prst="rect">
                <a:avLst/>
              </a:prstGeom>
              <a:blipFill>
                <a:blip r:embed="rId5"/>
                <a:stretch>
                  <a:fillRect t="-18421" r="-3853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03867BF-5E88-43BF-8E0D-56A77452B719}"/>
                  </a:ext>
                </a:extLst>
              </p:cNvPr>
              <p:cNvSpPr/>
              <p:nvPr/>
            </p:nvSpPr>
            <p:spPr>
              <a:xfrm>
                <a:off x="1272193" y="11079243"/>
                <a:ext cx="159262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03867BF-5E88-43BF-8E0D-56A77452B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11079243"/>
                <a:ext cx="15926283" cy="923330"/>
              </a:xfrm>
              <a:prstGeom prst="rect">
                <a:avLst/>
              </a:prstGeom>
              <a:blipFill>
                <a:blip r:embed="rId6"/>
                <a:stretch>
                  <a:fillRect t="-18421" r="-1110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3A81E4-6D27-49EA-BEA6-C8BE218417B8}"/>
                  </a:ext>
                </a:extLst>
              </p:cNvPr>
              <p:cNvSpPr/>
              <p:nvPr/>
            </p:nvSpPr>
            <p:spPr>
              <a:xfrm>
                <a:off x="1272193" y="12584701"/>
                <a:ext cx="407643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3A81E4-6D27-49EA-BEA6-C8BE21841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12584701"/>
                <a:ext cx="4076437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7DFE60-118C-4CCC-A87C-2958843F2853}"/>
                  </a:ext>
                </a:extLst>
              </p:cNvPr>
              <p:cNvSpPr/>
              <p:nvPr/>
            </p:nvSpPr>
            <p:spPr>
              <a:xfrm>
                <a:off x="1272193" y="13709980"/>
                <a:ext cx="156313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 strike="sngStrike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trike="sngStrike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 strike="sngStrike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strike="sngStrike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trike="sngStrike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trike="sngStrike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trike="sngStrike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trike="sngStrike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 strike="sngStrik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trike="sngStrike" dirty="0"/>
                  <a:t>: output gate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7DFE60-118C-4CCC-A87C-2958843F2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13709980"/>
                <a:ext cx="15631330" cy="923330"/>
              </a:xfrm>
              <a:prstGeom prst="rect">
                <a:avLst/>
              </a:prstGeom>
              <a:blipFill>
                <a:blip r:embed="rId8"/>
                <a:stretch>
                  <a:fillRect t="-18543" r="-1131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C16E69C-EFED-4967-8F60-512E9E86F1D9}"/>
              </a:ext>
            </a:extLst>
          </p:cNvPr>
          <p:cNvSpPr/>
          <p:nvPr/>
        </p:nvSpPr>
        <p:spPr>
          <a:xfrm>
            <a:off x="7126694" y="4564884"/>
            <a:ext cx="29209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GRU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0A2A60-4D1A-4C08-BA27-650D3126AE61}"/>
                  </a:ext>
                </a:extLst>
              </p:cNvPr>
              <p:cNvSpPr txBox="1"/>
              <p:nvPr/>
            </p:nvSpPr>
            <p:spPr>
              <a:xfrm>
                <a:off x="1199342" y="16518554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0A2A60-4D1A-4C08-BA27-650D3126A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342" y="16518554"/>
                <a:ext cx="8566576" cy="913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6913C38-ACDC-4BE8-9495-C4107AB66FCF}"/>
                  </a:ext>
                </a:extLst>
              </p:cNvPr>
              <p:cNvSpPr/>
              <p:nvPr/>
            </p:nvSpPr>
            <p:spPr>
              <a:xfrm>
                <a:off x="1199342" y="15179629"/>
                <a:ext cx="1625169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: relevant gate</a:t>
                </a:r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6913C38-ACDC-4BE8-9495-C4107AB66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342" y="15179629"/>
                <a:ext cx="16251693" cy="923330"/>
              </a:xfrm>
              <a:prstGeom prst="rect">
                <a:avLst/>
              </a:prstGeom>
              <a:blipFill>
                <a:blip r:embed="rId10"/>
                <a:stretch>
                  <a:fillRect t="-18421" r="-38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D28164-3761-49FA-8D28-EA986CDC5CC5}"/>
                  </a:ext>
                </a:extLst>
              </p:cNvPr>
              <p:cNvSpPr txBox="1"/>
              <p:nvPr/>
            </p:nvSpPr>
            <p:spPr>
              <a:xfrm>
                <a:off x="34772028" y="9873199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D28164-3761-49FA-8D28-EA986CDC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2028" y="9873199"/>
                <a:ext cx="1606081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A94331B-E6CB-4230-A5A8-CFC7932029A6}"/>
              </a:ext>
            </a:extLst>
          </p:cNvPr>
          <p:cNvSpPr/>
          <p:nvPr/>
        </p:nvSpPr>
        <p:spPr bwMode="auto">
          <a:xfrm>
            <a:off x="18744711" y="4612262"/>
            <a:ext cx="16041571" cy="11895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07813A-4F6E-41BE-B5F2-A36C7F5F6D8A}"/>
                  </a:ext>
                </a:extLst>
              </p:cNvPr>
              <p:cNvSpPr txBox="1"/>
              <p:nvPr/>
            </p:nvSpPr>
            <p:spPr>
              <a:xfrm>
                <a:off x="16528295" y="9998713"/>
                <a:ext cx="2276136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07813A-4F6E-41BE-B5F2-A36C7F5F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8295" y="9998713"/>
                <a:ext cx="2276136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EB1BF5-3AB7-4A74-80D3-64DD0FB472D0}"/>
                  </a:ext>
                </a:extLst>
              </p:cNvPr>
              <p:cNvSpPr txBox="1"/>
              <p:nvPr/>
            </p:nvSpPr>
            <p:spPr>
              <a:xfrm>
                <a:off x="20618494" y="1677678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EB1BF5-3AB7-4A74-80D3-64DD0FB47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494" y="16776787"/>
                <a:ext cx="1655774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DBA08E-386C-4316-917B-53C29A3DE17C}"/>
              </a:ext>
            </a:extLst>
          </p:cNvPr>
          <p:cNvCxnSpPr>
            <a:cxnSpLocks/>
          </p:cNvCxnSpPr>
          <p:nvPr/>
        </p:nvCxnSpPr>
        <p:spPr>
          <a:xfrm flipV="1">
            <a:off x="21446381" y="13267113"/>
            <a:ext cx="0" cy="3471574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A87B9D0-D7B4-4AD1-BE44-6A2B97C95580}"/>
                  </a:ext>
                </a:extLst>
              </p:cNvPr>
              <p:cNvSpPr/>
              <p:nvPr/>
            </p:nvSpPr>
            <p:spPr bwMode="auto">
              <a:xfrm>
                <a:off x="25630816" y="7875855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A87B9D0-D7B4-4AD1-BE44-6A2B97C95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30816" y="7875855"/>
                <a:ext cx="1371600" cy="13716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473F017-3F0A-492A-97C2-935902A51859}"/>
                  </a:ext>
                </a:extLst>
              </p:cNvPr>
              <p:cNvSpPr/>
              <p:nvPr/>
            </p:nvSpPr>
            <p:spPr bwMode="auto">
              <a:xfrm>
                <a:off x="25624183" y="12293284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473F017-3F0A-492A-97C2-935902A51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24183" y="12293284"/>
                <a:ext cx="1371600" cy="13716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2AA7297-28AB-4D38-97C2-5962F1A16C19}"/>
                  </a:ext>
                </a:extLst>
              </p:cNvPr>
              <p:cNvSpPr/>
              <p:nvPr/>
            </p:nvSpPr>
            <p:spPr bwMode="auto">
              <a:xfrm>
                <a:off x="25662283" y="14250870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2AA7297-28AB-4D38-97C2-5962F1A16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62283" y="14250870"/>
                <a:ext cx="1371600" cy="137160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6D0504E-1077-4275-AF04-E659579249D7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18040350" y="10654784"/>
            <a:ext cx="7583833" cy="2324300"/>
          </a:xfrm>
          <a:prstGeom prst="bentConnector3">
            <a:avLst>
              <a:gd name="adj1" fmla="val 44976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F6EB93F-13D5-41E2-9268-1212C3369F7A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21400843" y="14924463"/>
            <a:ext cx="4261440" cy="0"/>
          </a:xfrm>
          <a:prstGeom prst="bentConnector3">
            <a:avLst>
              <a:gd name="adj1" fmla="val 50000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3A2F45-1825-4124-A225-AE72DD42C258}"/>
              </a:ext>
            </a:extLst>
          </p:cNvPr>
          <p:cNvGrpSpPr/>
          <p:nvPr/>
        </p:nvGrpSpPr>
        <p:grpSpPr>
          <a:xfrm>
            <a:off x="28692898" y="5781311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4FF3E2C-8AB2-43CF-8155-5F7E79E34595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4FF3E2C-8AB2-43CF-8155-5F7E79E345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759DB7C1-04F0-4901-A584-76CB38B11E02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3CE341-DAC1-4C6E-8744-781FE7E5AEA5}"/>
              </a:ext>
            </a:extLst>
          </p:cNvPr>
          <p:cNvGrpSpPr/>
          <p:nvPr/>
        </p:nvGrpSpPr>
        <p:grpSpPr>
          <a:xfrm>
            <a:off x="28649869" y="12374847"/>
            <a:ext cx="1248389" cy="1232887"/>
            <a:chOff x="19903871" y="14470130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E4408CA-9EA9-424E-B8B5-0A46560D6795}"/>
                    </a:ext>
                  </a:extLst>
                </p:cNvPr>
                <p:cNvSpPr/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8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E4408CA-9EA9-424E-B8B5-0A46560D67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Multiplication Sign 70">
              <a:extLst>
                <a:ext uri="{FF2B5EF4-FFF2-40B4-BE49-F238E27FC236}">
                  <a16:creationId xmlns:a16="http://schemas.microsoft.com/office/drawing/2014/main" id="{520BB765-0438-4AE4-8545-90703764E8D8}"/>
                </a:ext>
              </a:extLst>
            </p:cNvPr>
            <p:cNvSpPr/>
            <p:nvPr/>
          </p:nvSpPr>
          <p:spPr bwMode="auto">
            <a:xfrm>
              <a:off x="20006816" y="14520154"/>
              <a:ext cx="1122135" cy="1132837"/>
            </a:xfrm>
            <a:prstGeom prst="mathMultiply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D6016DF-4790-4B38-9B02-1356BEE90171}"/>
              </a:ext>
            </a:extLst>
          </p:cNvPr>
          <p:cNvGrpSpPr/>
          <p:nvPr/>
        </p:nvGrpSpPr>
        <p:grpSpPr>
          <a:xfrm>
            <a:off x="25673371" y="5771036"/>
            <a:ext cx="1248389" cy="1232887"/>
            <a:chOff x="19903871" y="14470130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46E7D45-1A39-4136-B0B0-0B57F7C2F449}"/>
                    </a:ext>
                  </a:extLst>
                </p:cNvPr>
                <p:cNvSpPr/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8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46E7D45-1A39-4136-B0B0-0B57F7C2F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Multiplication Sign 68">
              <a:extLst>
                <a:ext uri="{FF2B5EF4-FFF2-40B4-BE49-F238E27FC236}">
                  <a16:creationId xmlns:a16="http://schemas.microsoft.com/office/drawing/2014/main" id="{049F93FA-CC85-4851-B849-40F3518E2BAB}"/>
                </a:ext>
              </a:extLst>
            </p:cNvPr>
            <p:cNvSpPr/>
            <p:nvPr/>
          </p:nvSpPr>
          <p:spPr bwMode="auto">
            <a:xfrm>
              <a:off x="20006816" y="14520154"/>
              <a:ext cx="1122135" cy="1132837"/>
            </a:xfrm>
            <a:prstGeom prst="mathMultiply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EC6D548-7D9E-4693-A1E7-B6FD465DA9EE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19757303" y="6378860"/>
            <a:ext cx="5916068" cy="862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389159-9F24-4533-B6B0-3BD4BD76B9B7}"/>
              </a:ext>
            </a:extLst>
          </p:cNvPr>
          <p:cNvCxnSpPr>
            <a:cxnSpLocks/>
            <a:stCxn id="36" idx="0"/>
            <a:endCxn id="68" idx="4"/>
          </p:cNvCxnSpPr>
          <p:nvPr/>
        </p:nvCxnSpPr>
        <p:spPr>
          <a:xfrm flipH="1" flipV="1">
            <a:off x="26297566" y="7003923"/>
            <a:ext cx="19050" cy="87193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D8A5E86-6070-4DC8-85CA-77401F0F3439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>
            <a:off x="26921760" y="6387480"/>
            <a:ext cx="1771138" cy="1027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1D245B3-2744-4B01-B043-E3EBECC2AE25}"/>
              </a:ext>
            </a:extLst>
          </p:cNvPr>
          <p:cNvCxnSpPr>
            <a:cxnSpLocks/>
            <a:stCxn id="38" idx="6"/>
            <a:endCxn id="70" idx="2"/>
          </p:cNvCxnSpPr>
          <p:nvPr/>
        </p:nvCxnSpPr>
        <p:spPr>
          <a:xfrm>
            <a:off x="26995783" y="12979084"/>
            <a:ext cx="1654086" cy="1220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E74B8AB6-A9E3-4BC8-B24A-68BACD59B92C}"/>
              </a:ext>
            </a:extLst>
          </p:cNvPr>
          <p:cNvCxnSpPr>
            <a:cxnSpLocks/>
            <a:stCxn id="39" idx="6"/>
            <a:endCxn id="70" idx="4"/>
          </p:cNvCxnSpPr>
          <p:nvPr/>
        </p:nvCxnSpPr>
        <p:spPr>
          <a:xfrm flipV="1">
            <a:off x="27033883" y="13607734"/>
            <a:ext cx="2240181" cy="1328936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1AD68B-FFBB-4FEA-8F25-169F7236D664}"/>
              </a:ext>
            </a:extLst>
          </p:cNvPr>
          <p:cNvCxnSpPr>
            <a:cxnSpLocks/>
            <a:stCxn id="70" idx="0"/>
            <a:endCxn id="72" idx="4"/>
          </p:cNvCxnSpPr>
          <p:nvPr/>
        </p:nvCxnSpPr>
        <p:spPr>
          <a:xfrm flipV="1">
            <a:off x="29274064" y="7014198"/>
            <a:ext cx="43029" cy="536064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E178A3-EC13-4ECF-AA87-5ADD93E9E667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29941287" y="6397755"/>
            <a:ext cx="1613691" cy="4526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74B400C-50E5-4D12-A64E-03A67BC2FEE9}"/>
              </a:ext>
            </a:extLst>
          </p:cNvPr>
          <p:cNvCxnSpPr>
            <a:cxnSpLocks/>
          </p:cNvCxnSpPr>
          <p:nvPr/>
        </p:nvCxnSpPr>
        <p:spPr>
          <a:xfrm>
            <a:off x="31557273" y="6378860"/>
            <a:ext cx="1" cy="4393790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711DF47-7B36-4506-B555-BEBE4157536F}"/>
              </a:ext>
            </a:extLst>
          </p:cNvPr>
          <p:cNvCxnSpPr>
            <a:cxnSpLocks/>
          </p:cNvCxnSpPr>
          <p:nvPr/>
        </p:nvCxnSpPr>
        <p:spPr>
          <a:xfrm flipV="1">
            <a:off x="31557273" y="10686491"/>
            <a:ext cx="4574767" cy="8615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A050E23-4D43-40D8-AC5A-397E0DC19E65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33048488" y="9801351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5186155-BCD5-49D0-AED9-38ABE34368EC}"/>
                  </a:ext>
                </a:extLst>
              </p:cNvPr>
              <p:cNvSpPr/>
              <p:nvPr/>
            </p:nvSpPr>
            <p:spPr bwMode="auto">
              <a:xfrm>
                <a:off x="32134088" y="7972551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5186155-BCD5-49D0-AED9-38ABE3436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134088" y="7972551"/>
                <a:ext cx="1828800" cy="18288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6D4945-852E-4F22-B685-57A4CA0DCA7E}"/>
                  </a:ext>
                </a:extLst>
              </p:cNvPr>
              <p:cNvSpPr/>
              <p:nvPr/>
            </p:nvSpPr>
            <p:spPr bwMode="auto">
              <a:xfrm>
                <a:off x="32591288" y="4863087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6D4945-852E-4F22-B685-57A4CA0DC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91288" y="4863087"/>
                <a:ext cx="914400" cy="9144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B07E0C3-669C-4649-B6DB-3B3C197F8E41}"/>
              </a:ext>
            </a:extLst>
          </p:cNvPr>
          <p:cNvCxnSpPr>
            <a:cxnSpLocks/>
            <a:stCxn id="61" idx="0"/>
            <a:endCxn id="62" idx="4"/>
          </p:cNvCxnSpPr>
          <p:nvPr/>
        </p:nvCxnSpPr>
        <p:spPr>
          <a:xfrm flipV="1">
            <a:off x="33048488" y="5777487"/>
            <a:ext cx="0" cy="21950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DBCEEBC-8B18-488B-B3DC-241877D2CCDB}"/>
              </a:ext>
            </a:extLst>
          </p:cNvPr>
          <p:cNvCxnSpPr>
            <a:cxnSpLocks/>
            <a:stCxn id="62" idx="0"/>
            <a:endCxn id="65" idx="2"/>
          </p:cNvCxnSpPr>
          <p:nvPr/>
        </p:nvCxnSpPr>
        <p:spPr>
          <a:xfrm flipV="1">
            <a:off x="33048488" y="3884334"/>
            <a:ext cx="5075" cy="9787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B519233-2936-4DE8-B79E-BFDA55E97B8D}"/>
                  </a:ext>
                </a:extLst>
              </p:cNvPr>
              <p:cNvSpPr txBox="1"/>
              <p:nvPr/>
            </p:nvSpPr>
            <p:spPr>
              <a:xfrm>
                <a:off x="32258537" y="3053337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B519233-2936-4DE8-B79E-BFDA55E97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8537" y="3053337"/>
                <a:ext cx="1590051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429F980-8B5E-4007-A897-2CD0D4361EE9}"/>
              </a:ext>
            </a:extLst>
          </p:cNvPr>
          <p:cNvCxnSpPr>
            <a:cxnSpLocks/>
            <a:stCxn id="38" idx="0"/>
            <a:endCxn id="36" idx="4"/>
          </p:cNvCxnSpPr>
          <p:nvPr/>
        </p:nvCxnSpPr>
        <p:spPr>
          <a:xfrm flipV="1">
            <a:off x="26309983" y="9247455"/>
            <a:ext cx="6633" cy="30458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EF14A26-839F-457D-A135-4118FFE704C8}"/>
                  </a:ext>
                </a:extLst>
              </p:cNvPr>
              <p:cNvSpPr/>
              <p:nvPr/>
            </p:nvSpPr>
            <p:spPr bwMode="auto">
              <a:xfrm>
                <a:off x="19071503" y="14764508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EF14A26-839F-457D-A135-4118FFE70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1503" y="14764508"/>
                <a:ext cx="1371600" cy="137160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1E24EC-321A-4797-8A39-CACEC6CA3FA0}"/>
              </a:ext>
            </a:extLst>
          </p:cNvPr>
          <p:cNvCxnSpPr>
            <a:cxnSpLocks/>
          </p:cNvCxnSpPr>
          <p:nvPr/>
        </p:nvCxnSpPr>
        <p:spPr>
          <a:xfrm flipH="1">
            <a:off x="19722842" y="10623632"/>
            <a:ext cx="34461" cy="4140876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73CB0A-25CC-48E9-808C-0FC5511DC63B}"/>
              </a:ext>
            </a:extLst>
          </p:cNvPr>
          <p:cNvCxnSpPr>
            <a:cxnSpLocks/>
            <a:stCxn id="79" idx="6"/>
            <a:endCxn id="39" idx="3"/>
          </p:cNvCxnSpPr>
          <p:nvPr/>
        </p:nvCxnSpPr>
        <p:spPr>
          <a:xfrm flipV="1">
            <a:off x="20443103" y="15421604"/>
            <a:ext cx="5420046" cy="2870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EDA21B98-CE26-4BE7-BC27-DF197882290A}"/>
              </a:ext>
            </a:extLst>
          </p:cNvPr>
          <p:cNvCxnSpPr>
            <a:cxnSpLocks/>
          </p:cNvCxnSpPr>
          <p:nvPr/>
        </p:nvCxnSpPr>
        <p:spPr>
          <a:xfrm>
            <a:off x="21480304" y="13305213"/>
            <a:ext cx="4261440" cy="0"/>
          </a:xfrm>
          <a:prstGeom prst="bentConnector3">
            <a:avLst>
              <a:gd name="adj1" fmla="val 50000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1BF153-A575-4BA0-A1FF-6DCF474F7DE3}"/>
                  </a:ext>
                </a:extLst>
              </p:cNvPr>
              <p:cNvSpPr/>
              <p:nvPr/>
            </p:nvSpPr>
            <p:spPr>
              <a:xfrm>
                <a:off x="29454641" y="11863172"/>
                <a:ext cx="17001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̃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1BF153-A575-4BA0-A1FF-6DCF474F7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4641" y="11863172"/>
                <a:ext cx="1700144" cy="58477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957AC4C-5E4D-488A-8941-C1FA8582A60A}"/>
                  </a:ext>
                </a:extLst>
              </p:cNvPr>
              <p:cNvSpPr/>
              <p:nvPr/>
            </p:nvSpPr>
            <p:spPr>
              <a:xfrm>
                <a:off x="26408832" y="5209337"/>
                <a:ext cx="275613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957AC4C-5E4D-488A-8941-C1FA8582A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8832" y="5209337"/>
                <a:ext cx="2756139" cy="58477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FB28B33-ABE2-42BC-97FF-9F6D820913BF}"/>
              </a:ext>
            </a:extLst>
          </p:cNvPr>
          <p:cNvCxnSpPr>
            <a:cxnSpLocks/>
          </p:cNvCxnSpPr>
          <p:nvPr/>
        </p:nvCxnSpPr>
        <p:spPr>
          <a:xfrm flipH="1">
            <a:off x="33752374" y="10460554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535F21-FDA8-437D-A5F0-57B8BC2D16AB}"/>
              </a:ext>
            </a:extLst>
          </p:cNvPr>
          <p:cNvCxnSpPr>
            <a:cxnSpLocks/>
          </p:cNvCxnSpPr>
          <p:nvPr/>
        </p:nvCxnSpPr>
        <p:spPr>
          <a:xfrm flipH="1">
            <a:off x="27219188" y="6030045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DE6D9EF-58A1-4330-954D-F6E13BECC54A}"/>
              </a:ext>
            </a:extLst>
          </p:cNvPr>
          <p:cNvCxnSpPr>
            <a:cxnSpLocks/>
          </p:cNvCxnSpPr>
          <p:nvPr/>
        </p:nvCxnSpPr>
        <p:spPr>
          <a:xfrm flipH="1">
            <a:off x="24133088" y="6030045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863F7C5-50C9-453E-B46D-440E231040A6}"/>
              </a:ext>
            </a:extLst>
          </p:cNvPr>
          <p:cNvCxnSpPr>
            <a:cxnSpLocks/>
          </p:cNvCxnSpPr>
          <p:nvPr/>
        </p:nvCxnSpPr>
        <p:spPr>
          <a:xfrm flipH="1">
            <a:off x="26822843" y="6962244"/>
            <a:ext cx="23308" cy="9951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31829B1-0D41-4B69-B216-3DD197F5294E}"/>
              </a:ext>
            </a:extLst>
          </p:cNvPr>
          <p:cNvCxnSpPr>
            <a:cxnSpLocks/>
          </p:cNvCxnSpPr>
          <p:nvPr/>
        </p:nvCxnSpPr>
        <p:spPr>
          <a:xfrm flipH="1">
            <a:off x="26717102" y="9596137"/>
            <a:ext cx="23308" cy="9951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891AA1E-1D3F-4A86-B0DD-0A65E5B72017}"/>
              </a:ext>
            </a:extLst>
          </p:cNvPr>
          <p:cNvCxnSpPr>
            <a:cxnSpLocks/>
          </p:cNvCxnSpPr>
          <p:nvPr/>
        </p:nvCxnSpPr>
        <p:spPr>
          <a:xfrm flipH="1">
            <a:off x="29538739" y="7525873"/>
            <a:ext cx="23308" cy="9951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B5AB7FC-A64E-44A9-B582-446897909F90}"/>
              </a:ext>
            </a:extLst>
          </p:cNvPr>
          <p:cNvCxnSpPr>
            <a:cxnSpLocks/>
          </p:cNvCxnSpPr>
          <p:nvPr/>
        </p:nvCxnSpPr>
        <p:spPr>
          <a:xfrm flipV="1">
            <a:off x="19757303" y="6347153"/>
            <a:ext cx="34461" cy="4307631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BA0F657-DADD-4F9A-9BC2-262317574DBC}"/>
              </a:ext>
            </a:extLst>
          </p:cNvPr>
          <p:cNvSpPr/>
          <p:nvPr/>
        </p:nvSpPr>
        <p:spPr>
          <a:xfrm>
            <a:off x="1930396" y="184517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Learning phrase representations using RNN encoder-decoder for statistical machine translation. 2014. https://arxiv.org/abs/1406.1078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383E19-885E-49D3-86F9-06ECD6B51D16}"/>
              </a:ext>
            </a:extLst>
          </p:cNvPr>
          <p:cNvSpPr/>
          <p:nvPr/>
        </p:nvSpPr>
        <p:spPr bwMode="auto">
          <a:xfrm>
            <a:off x="19630126" y="10574354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DBF377D-20D7-449D-9FEE-204FDC1A1BC1}"/>
              </a:ext>
            </a:extLst>
          </p:cNvPr>
          <p:cNvSpPr/>
          <p:nvPr/>
        </p:nvSpPr>
        <p:spPr bwMode="auto">
          <a:xfrm>
            <a:off x="21311030" y="14764508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54D042F-D23F-4EFB-AE23-276716DA6B8B}"/>
              </a:ext>
            </a:extLst>
          </p:cNvPr>
          <p:cNvSpPr/>
          <p:nvPr/>
        </p:nvSpPr>
        <p:spPr bwMode="auto">
          <a:xfrm>
            <a:off x="32930840" y="10632697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9409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Other variants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49AFD9-126C-4307-9D9F-566B84BE1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6" y="5590465"/>
            <a:ext cx="9530558" cy="10945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FDCC73-AC6D-4877-9082-19DCD32AA8AC}"/>
              </a:ext>
            </a:extLst>
          </p:cNvPr>
          <p:cNvSpPr txBox="1"/>
          <p:nvPr/>
        </p:nvSpPr>
        <p:spPr>
          <a:xfrm>
            <a:off x="17213580" y="6596305"/>
            <a:ext cx="1488186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than ten thousand architectures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Different sequence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“We have evaluated a variety of recurrent neural network architectures in order to find an architecture that reliably outperforms the LSTM. </a:t>
            </a:r>
            <a:r>
              <a:rPr lang="en-US" b="1" dirty="0"/>
              <a:t>Though there were architectures that outperformed the LSTM on some problems, we were unable to find an architecture that consistently beat the LSTM and the GRU in all experimental conditions</a:t>
            </a:r>
            <a:r>
              <a:rPr lang="en-US" dirty="0"/>
              <a:t>.”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650FE1-6A5E-4EE2-8149-180F7B179B7F}"/>
              </a:ext>
            </a:extLst>
          </p:cNvPr>
          <p:cNvSpPr/>
          <p:nvPr/>
        </p:nvSpPr>
        <p:spPr>
          <a:xfrm>
            <a:off x="2217420" y="18421384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An Empirical Exploration of Recurrent Network Architectures. 2015. http://proceedings.mlr.press/v37/jozefowicz15.pdf </a:t>
            </a:r>
          </a:p>
        </p:txBody>
      </p:sp>
    </p:spTree>
    <p:extLst>
      <p:ext uri="{BB962C8B-B14F-4D97-AF65-F5344CB8AC3E}">
        <p14:creationId xmlns:p14="http://schemas.microsoft.com/office/powerpoint/2010/main" val="3634158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Auto ML to find RNN cell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BA0F657-DADD-4F9A-9BC2-262317574DBC}"/>
              </a:ext>
            </a:extLst>
          </p:cNvPr>
          <p:cNvSpPr/>
          <p:nvPr/>
        </p:nvSpPr>
        <p:spPr>
          <a:xfrm>
            <a:off x="1930396" y="184517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Neural Architecture Search with Reinforcement Learning. 2017. 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22742387-7AEC-4D75-ADE0-5038BD8E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662578"/>
            <a:ext cx="14211300" cy="14547742"/>
          </a:xfrm>
          <a:prstGeom prst="rect">
            <a:avLst/>
          </a:prstGeom>
        </p:spPr>
      </p:pic>
      <p:pic>
        <p:nvPicPr>
          <p:cNvPr id="12290" name="Picture 2" descr="NAS">
            <a:extLst>
              <a:ext uri="{FF2B5EF4-FFF2-40B4-BE49-F238E27FC236}">
                <a16:creationId xmlns:a16="http://schemas.microsoft.com/office/drawing/2014/main" id="{43AEE83D-AB0B-4DD5-B908-CC2A27C9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9593" y="6874036"/>
            <a:ext cx="12811631" cy="812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A481C5C5-097D-4F00-8746-97BB1317FFF6}"/>
              </a:ext>
            </a:extLst>
          </p:cNvPr>
          <p:cNvSpPr/>
          <p:nvPr/>
        </p:nvSpPr>
        <p:spPr>
          <a:xfrm>
            <a:off x="18288000" y="17748655"/>
            <a:ext cx="11868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https://lilianweng.github.io/lil-log/2020/08/06/neural-architecture-search.html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0068CBF-AE6F-40F1-A223-D4EC7D6D8A4B}"/>
              </a:ext>
            </a:extLst>
          </p:cNvPr>
          <p:cNvSpPr txBox="1"/>
          <p:nvPr/>
        </p:nvSpPr>
        <p:spPr>
          <a:xfrm>
            <a:off x="17697450" y="4419600"/>
            <a:ext cx="14363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Require large computing resource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find better architecture on given tasks</a:t>
            </a:r>
          </a:p>
        </p:txBody>
      </p:sp>
    </p:spTree>
    <p:extLst>
      <p:ext uri="{BB962C8B-B14F-4D97-AF65-F5344CB8AC3E}">
        <p14:creationId xmlns:p14="http://schemas.microsoft.com/office/powerpoint/2010/main" val="3287230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Bidirectional RNN (BRNN)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8312821-5769-4D12-9110-C54015C0CD46}"/>
              </a:ext>
            </a:extLst>
          </p:cNvPr>
          <p:cNvSpPr/>
          <p:nvPr/>
        </p:nvSpPr>
        <p:spPr bwMode="auto">
          <a:xfrm rot="16200000">
            <a:off x="4363611" y="129971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7B581BA-CFC2-4B26-AD24-258D5A3ACD21}"/>
              </a:ext>
            </a:extLst>
          </p:cNvPr>
          <p:cNvSpPr/>
          <p:nvPr/>
        </p:nvSpPr>
        <p:spPr bwMode="auto">
          <a:xfrm rot="16200000">
            <a:off x="4363612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DF3118-AAD3-42DD-AEDF-219514D5A22A}"/>
                  </a:ext>
                </a:extLst>
              </p:cNvPr>
              <p:cNvSpPr txBox="1"/>
              <p:nvPr/>
            </p:nvSpPr>
            <p:spPr>
              <a:xfrm>
                <a:off x="4905719" y="1420299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DF3118-AAD3-42DD-AEDF-219514D5A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719" y="14202990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AC2EB5-EB2D-4185-BC46-610E741762FF}"/>
                  </a:ext>
                </a:extLst>
              </p:cNvPr>
              <p:cNvSpPr txBox="1"/>
              <p:nvPr/>
            </p:nvSpPr>
            <p:spPr>
              <a:xfrm>
                <a:off x="4916941" y="558269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AC2EB5-EB2D-4185-BC46-610E74176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941" y="5582698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E15D9496-DDA1-455E-9417-576C73AE2DB5}"/>
              </a:ext>
            </a:extLst>
          </p:cNvPr>
          <p:cNvSpPr/>
          <p:nvPr/>
        </p:nvSpPr>
        <p:spPr bwMode="auto">
          <a:xfrm>
            <a:off x="4732635" y="845178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937CF4-1277-421D-A51A-3E58CD081156}"/>
              </a:ext>
            </a:extLst>
          </p:cNvPr>
          <p:cNvSpPr/>
          <p:nvPr/>
        </p:nvSpPr>
        <p:spPr bwMode="auto">
          <a:xfrm>
            <a:off x="8565934" y="845178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7A2C910-E294-4BE6-B48F-679628567F68}"/>
              </a:ext>
            </a:extLst>
          </p:cNvPr>
          <p:cNvSpPr/>
          <p:nvPr/>
        </p:nvSpPr>
        <p:spPr bwMode="auto">
          <a:xfrm rot="16200000">
            <a:off x="8148302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A53382-C9B2-4E02-ABA8-C014A4431DB1}"/>
                  </a:ext>
                </a:extLst>
              </p:cNvPr>
              <p:cNvSpPr txBox="1"/>
              <p:nvPr/>
            </p:nvSpPr>
            <p:spPr>
              <a:xfrm>
                <a:off x="8701631" y="5582698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A53382-C9B2-4E02-ABA8-C014A4431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631" y="5582698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32FA8B85-AEC4-4690-BE6B-7AD74E836B17}"/>
              </a:ext>
            </a:extLst>
          </p:cNvPr>
          <p:cNvSpPr/>
          <p:nvPr/>
        </p:nvSpPr>
        <p:spPr bwMode="auto">
          <a:xfrm rot="16200000">
            <a:off x="11907719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045A80-0E54-48C2-9E0F-37B7674C7EA2}"/>
                  </a:ext>
                </a:extLst>
              </p:cNvPr>
              <p:cNvSpPr txBox="1"/>
              <p:nvPr/>
            </p:nvSpPr>
            <p:spPr>
              <a:xfrm>
                <a:off x="12461048" y="5582698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045A80-0E54-48C2-9E0F-37B7674C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048" y="5582698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049CB9BE-01FB-4E4C-8FFC-1EA7F6C5AD49}"/>
              </a:ext>
            </a:extLst>
          </p:cNvPr>
          <p:cNvSpPr/>
          <p:nvPr/>
        </p:nvSpPr>
        <p:spPr bwMode="auto">
          <a:xfrm rot="16200000">
            <a:off x="19854970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FE2113-22D9-4112-BD57-A4F493B2E6D2}"/>
                  </a:ext>
                </a:extLst>
              </p:cNvPr>
              <p:cNvSpPr txBox="1"/>
              <p:nvPr/>
            </p:nvSpPr>
            <p:spPr>
              <a:xfrm>
                <a:off x="20408299" y="5582698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FE2113-22D9-4112-BD57-A4F493B2E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299" y="5582698"/>
                <a:ext cx="1763175" cy="845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D191CE-E1FE-4885-836B-C9B9C6861BB9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5670310" y="10399780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475290-81D9-4BA3-8915-9F580ADE3810}"/>
              </a:ext>
            </a:extLst>
          </p:cNvPr>
          <p:cNvCxnSpPr/>
          <p:nvPr/>
        </p:nvCxnSpPr>
        <p:spPr>
          <a:xfrm>
            <a:off x="9503609" y="10399780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69AD2F-78CD-441F-BA98-C238523D9DE2}"/>
              </a:ext>
            </a:extLst>
          </p:cNvPr>
          <p:cNvCxnSpPr>
            <a:cxnSpLocks/>
          </p:cNvCxnSpPr>
          <p:nvPr/>
        </p:nvCxnSpPr>
        <p:spPr>
          <a:xfrm>
            <a:off x="13303615" y="10399780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D11279-B30E-4C5D-881D-B9733FF39AD4}"/>
              </a:ext>
            </a:extLst>
          </p:cNvPr>
          <p:cNvCxnSpPr>
            <a:cxnSpLocks/>
          </p:cNvCxnSpPr>
          <p:nvPr/>
        </p:nvCxnSpPr>
        <p:spPr>
          <a:xfrm>
            <a:off x="18202019" y="10399780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2024F1-F753-44FF-806E-FF1DAD9A7028}"/>
              </a:ext>
            </a:extLst>
          </p:cNvPr>
          <p:cNvSpPr txBox="1"/>
          <p:nvPr/>
        </p:nvSpPr>
        <p:spPr>
          <a:xfrm>
            <a:off x="15844257" y="974450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76D7FA3-C384-427F-888E-84361AD7E7E7}"/>
              </a:ext>
            </a:extLst>
          </p:cNvPr>
          <p:cNvSpPr/>
          <p:nvPr/>
        </p:nvSpPr>
        <p:spPr bwMode="auto">
          <a:xfrm rot="16200000">
            <a:off x="8148302" y="129971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203CFF-10CD-4D83-AD84-0D86B30E3399}"/>
                  </a:ext>
                </a:extLst>
              </p:cNvPr>
              <p:cNvSpPr txBox="1"/>
              <p:nvPr/>
            </p:nvSpPr>
            <p:spPr>
              <a:xfrm>
                <a:off x="8690410" y="1420299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203CFF-10CD-4D83-AD84-0D86B30E3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410" y="14202990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1FF42E03-F033-4A43-B528-221DE48684E2}"/>
              </a:ext>
            </a:extLst>
          </p:cNvPr>
          <p:cNvSpPr/>
          <p:nvPr/>
        </p:nvSpPr>
        <p:spPr bwMode="auto">
          <a:xfrm rot="16200000">
            <a:off x="11955440" y="1299715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7E31C6-310F-463C-A580-3881F045A744}"/>
                  </a:ext>
                </a:extLst>
              </p:cNvPr>
              <p:cNvSpPr txBox="1"/>
              <p:nvPr/>
            </p:nvSpPr>
            <p:spPr>
              <a:xfrm>
                <a:off x="12497548" y="1420299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7E31C6-310F-463C-A580-3881F045A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548" y="14202990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A73553-DB6C-45AE-8660-A91B5021C04A}"/>
              </a:ext>
            </a:extLst>
          </p:cNvPr>
          <p:cNvSpPr/>
          <p:nvPr/>
        </p:nvSpPr>
        <p:spPr bwMode="auto">
          <a:xfrm rot="16200000">
            <a:off x="19869766" y="1299715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7D1DE9-315C-453B-9FDE-7AEFF38FB263}"/>
                  </a:ext>
                </a:extLst>
              </p:cNvPr>
              <p:cNvSpPr txBox="1"/>
              <p:nvPr/>
            </p:nvSpPr>
            <p:spPr>
              <a:xfrm>
                <a:off x="20411874" y="14202990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7D1DE9-315C-453B-9FDE-7AEFF38FB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1874" y="14202990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89E157-B9B0-49D0-BBB2-D12400DE6D1F}"/>
                  </a:ext>
                </a:extLst>
              </p:cNvPr>
              <p:cNvSpPr txBox="1"/>
              <p:nvPr/>
            </p:nvSpPr>
            <p:spPr>
              <a:xfrm>
                <a:off x="4281617" y="9467943"/>
                <a:ext cx="169745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89E157-B9B0-49D0-BBB2-D12400DE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17" y="9467943"/>
                <a:ext cx="169745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8ED5F71-6ECC-4975-B148-EDCB8A228EE9}"/>
                  </a:ext>
                </a:extLst>
              </p:cNvPr>
              <p:cNvSpPr txBox="1"/>
              <p:nvPr/>
            </p:nvSpPr>
            <p:spPr>
              <a:xfrm>
                <a:off x="8224536" y="938010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8ED5F71-6ECC-4975-B148-EDCB8A228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536" y="9380102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887260-93E7-4617-8007-10484460FB31}"/>
              </a:ext>
            </a:extLst>
          </p:cNvPr>
          <p:cNvCxnSpPr>
            <a:cxnSpLocks/>
          </p:cNvCxnSpPr>
          <p:nvPr/>
        </p:nvCxnSpPr>
        <p:spPr>
          <a:xfrm>
            <a:off x="3284823" y="10399779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A830BB-2C53-41F0-89FA-A33A002AFD14}"/>
                  </a:ext>
                </a:extLst>
              </p:cNvPr>
              <p:cNvSpPr txBox="1"/>
              <p:nvPr/>
            </p:nvSpPr>
            <p:spPr>
              <a:xfrm>
                <a:off x="1564039" y="9825933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A830BB-2C53-41F0-89FA-A33A002AF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39" y="9825933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5ADF5C2-8F6E-48C2-96EC-6189EE972898}"/>
              </a:ext>
            </a:extLst>
          </p:cNvPr>
          <p:cNvSpPr txBox="1"/>
          <p:nvPr/>
        </p:nvSpPr>
        <p:spPr>
          <a:xfrm>
            <a:off x="25694559" y="7277639"/>
            <a:ext cx="103251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Some applications provide the entire series, e.g. machine translation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Or, the deployment does not require real-time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utilizing information from the past and the future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18C9955-7356-42D6-8F20-42989A2AC79C}"/>
              </a:ext>
            </a:extLst>
          </p:cNvPr>
          <p:cNvSpPr/>
          <p:nvPr/>
        </p:nvSpPr>
        <p:spPr bwMode="auto">
          <a:xfrm>
            <a:off x="6092655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D88721-2826-452C-8A25-602198201379}"/>
              </a:ext>
            </a:extLst>
          </p:cNvPr>
          <p:cNvSpPr/>
          <p:nvPr/>
        </p:nvSpPr>
        <p:spPr bwMode="auto">
          <a:xfrm>
            <a:off x="9941916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6EABE3-6804-4F44-958A-7F03CD80A0DD}"/>
              </a:ext>
            </a:extLst>
          </p:cNvPr>
          <p:cNvSpPr/>
          <p:nvPr/>
        </p:nvSpPr>
        <p:spPr bwMode="auto">
          <a:xfrm>
            <a:off x="13733085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C58A35-881F-42AC-BCEC-CFEF14DA1B6E}"/>
              </a:ext>
            </a:extLst>
          </p:cNvPr>
          <p:cNvSpPr/>
          <p:nvPr/>
        </p:nvSpPr>
        <p:spPr bwMode="auto">
          <a:xfrm>
            <a:off x="21607144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D861B7-72C1-4672-8C6D-3FB381661C2B}"/>
              </a:ext>
            </a:extLst>
          </p:cNvPr>
          <p:cNvCxnSpPr>
            <a:cxnSpLocks/>
          </p:cNvCxnSpPr>
          <p:nvPr/>
        </p:nvCxnSpPr>
        <p:spPr>
          <a:xfrm flipH="1">
            <a:off x="18662793" y="11504680"/>
            <a:ext cx="294435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492D249-4781-42EB-8B85-4B59AD3D1BF7}"/>
              </a:ext>
            </a:extLst>
          </p:cNvPr>
          <p:cNvSpPr/>
          <p:nvPr/>
        </p:nvSpPr>
        <p:spPr bwMode="auto">
          <a:xfrm>
            <a:off x="20313191" y="8451782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FE90C56-9A49-44CC-9187-552034111B82}"/>
              </a:ext>
            </a:extLst>
          </p:cNvPr>
          <p:cNvCxnSpPr>
            <a:cxnSpLocks/>
          </p:cNvCxnSpPr>
          <p:nvPr/>
        </p:nvCxnSpPr>
        <p:spPr>
          <a:xfrm flipH="1">
            <a:off x="14670761" y="11525217"/>
            <a:ext cx="1653740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CFFD90D-94A2-42D9-ACB4-54955EFE3E9F}"/>
              </a:ext>
            </a:extLst>
          </p:cNvPr>
          <p:cNvSpPr txBox="1"/>
          <p:nvPr/>
        </p:nvSpPr>
        <p:spPr>
          <a:xfrm>
            <a:off x="16508040" y="10827179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FA57B6-8A55-40E4-868A-695B869A0BE3}"/>
              </a:ext>
            </a:extLst>
          </p:cNvPr>
          <p:cNvCxnSpPr>
            <a:cxnSpLocks/>
          </p:cNvCxnSpPr>
          <p:nvPr/>
        </p:nvCxnSpPr>
        <p:spPr>
          <a:xfrm flipH="1">
            <a:off x="10879591" y="11504680"/>
            <a:ext cx="2862278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2C0F773-B0CC-45CF-8EF7-C6B61462D138}"/>
              </a:ext>
            </a:extLst>
          </p:cNvPr>
          <p:cNvSpPr/>
          <p:nvPr/>
        </p:nvSpPr>
        <p:spPr bwMode="auto">
          <a:xfrm>
            <a:off x="12365940" y="8451782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1F77E89-04DB-420E-B92B-4790C916826F}"/>
              </a:ext>
            </a:extLst>
          </p:cNvPr>
          <p:cNvCxnSpPr>
            <a:cxnSpLocks/>
          </p:cNvCxnSpPr>
          <p:nvPr/>
        </p:nvCxnSpPr>
        <p:spPr>
          <a:xfrm flipH="1">
            <a:off x="7079638" y="11525217"/>
            <a:ext cx="2862278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747193-DD0C-4CF6-AFB9-9933688CCC8E}"/>
                  </a:ext>
                </a:extLst>
              </p:cNvPr>
              <p:cNvSpPr txBox="1"/>
              <p:nvPr/>
            </p:nvSpPr>
            <p:spPr>
              <a:xfrm>
                <a:off x="19607470" y="9529085"/>
                <a:ext cx="177920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747193-DD0C-4CF6-AFB9-9933688CC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7470" y="9529085"/>
                <a:ext cx="1779205" cy="8458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51A988-F3A9-46D1-A769-8C2C93B3A0F3}"/>
                  </a:ext>
                </a:extLst>
              </p:cNvPr>
              <p:cNvSpPr txBox="1"/>
              <p:nvPr/>
            </p:nvSpPr>
            <p:spPr>
              <a:xfrm>
                <a:off x="12060448" y="938010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51A988-F3A9-46D1-A769-8C2C93B3A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448" y="9380102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E17C8F-617E-4038-BB2A-2B835A5B553E}"/>
                  </a:ext>
                </a:extLst>
              </p:cNvPr>
              <p:cNvSpPr txBox="1"/>
              <p:nvPr/>
            </p:nvSpPr>
            <p:spPr>
              <a:xfrm>
                <a:off x="22820682" y="10675653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E17C8F-617E-4038-BB2A-2B835A5B5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0682" y="10675653"/>
                <a:ext cx="2449260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646D740-CFF5-4992-BCCE-5B8D4AC781AB}"/>
              </a:ext>
            </a:extLst>
          </p:cNvPr>
          <p:cNvCxnSpPr>
            <a:cxnSpLocks/>
          </p:cNvCxnSpPr>
          <p:nvPr/>
        </p:nvCxnSpPr>
        <p:spPr>
          <a:xfrm flipH="1" flipV="1">
            <a:off x="22544819" y="11504680"/>
            <a:ext cx="1209182" cy="20537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260AB6-2644-48F1-B473-CA2C0458D1CD}"/>
                  </a:ext>
                </a:extLst>
              </p:cNvPr>
              <p:cNvSpPr txBox="1"/>
              <p:nvPr/>
            </p:nvSpPr>
            <p:spPr>
              <a:xfrm>
                <a:off x="21459288" y="11697474"/>
                <a:ext cx="177920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260AB6-2644-48F1-B473-CA2C0458D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288" y="11697474"/>
                <a:ext cx="1779205" cy="84580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FEFE618-5DFC-4B5D-9A38-24F4F66AD256}"/>
                  </a:ext>
                </a:extLst>
              </p:cNvPr>
              <p:cNvSpPr txBox="1"/>
              <p:nvPr/>
            </p:nvSpPr>
            <p:spPr>
              <a:xfrm>
                <a:off x="13513626" y="1169747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FEFE618-5DFC-4B5D-9A38-24F4F66AD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3626" y="11697474"/>
                <a:ext cx="1697452" cy="8497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F917E4-F2E2-4439-9C3D-B6B7097AB9E5}"/>
                  </a:ext>
                </a:extLst>
              </p:cNvPr>
              <p:cNvSpPr txBox="1"/>
              <p:nvPr/>
            </p:nvSpPr>
            <p:spPr>
              <a:xfrm>
                <a:off x="9763980" y="1169747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F917E4-F2E2-4439-9C3D-B6B7097AB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980" y="11697474"/>
                <a:ext cx="1697452" cy="849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FA0E6A-2273-4020-93BC-39A160E0153E}"/>
                  </a:ext>
                </a:extLst>
              </p:cNvPr>
              <p:cNvSpPr txBox="1"/>
              <p:nvPr/>
            </p:nvSpPr>
            <p:spPr>
              <a:xfrm>
                <a:off x="6011708" y="1169747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FA0E6A-2273-4020-93BC-39A160E01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708" y="11697474"/>
                <a:ext cx="1697452" cy="8497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rrow: Right 62">
            <a:extLst>
              <a:ext uri="{FF2B5EF4-FFF2-40B4-BE49-F238E27FC236}">
                <a16:creationId xmlns:a16="http://schemas.microsoft.com/office/drawing/2014/main" id="{04AC5E00-4110-471D-B4F1-96AA8B46BB1F}"/>
              </a:ext>
            </a:extLst>
          </p:cNvPr>
          <p:cNvSpPr/>
          <p:nvPr/>
        </p:nvSpPr>
        <p:spPr bwMode="auto">
          <a:xfrm rot="17840307">
            <a:off x="9314104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9EFA82C-1090-401F-8ECF-41A8F0DC9ADC}"/>
              </a:ext>
            </a:extLst>
          </p:cNvPr>
          <p:cNvSpPr/>
          <p:nvPr/>
        </p:nvSpPr>
        <p:spPr bwMode="auto">
          <a:xfrm rot="17840307">
            <a:off x="5425803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50C0589C-C002-4A6C-A65B-DD00A92D4B95}"/>
              </a:ext>
            </a:extLst>
          </p:cNvPr>
          <p:cNvSpPr/>
          <p:nvPr/>
        </p:nvSpPr>
        <p:spPr bwMode="auto">
          <a:xfrm rot="17840307">
            <a:off x="13123609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64051756-129F-48C7-BE20-3D43974A96DB}"/>
              </a:ext>
            </a:extLst>
          </p:cNvPr>
          <p:cNvSpPr/>
          <p:nvPr/>
        </p:nvSpPr>
        <p:spPr bwMode="auto">
          <a:xfrm rot="17840307">
            <a:off x="21028459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12B172-8351-4AE2-8796-AA4AC9245810}"/>
                  </a:ext>
                </a:extLst>
              </p:cNvPr>
              <p:cNvSpPr txBox="1"/>
              <p:nvPr/>
            </p:nvSpPr>
            <p:spPr>
              <a:xfrm>
                <a:off x="2834834" y="17583175"/>
                <a:ext cx="10994998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∙[</m:t>
                          </m:r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12B172-8351-4AE2-8796-AA4AC9245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834" y="17583175"/>
                <a:ext cx="10994998" cy="9451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A68409-7955-4B2B-93F7-16BC35EA1082}"/>
                  </a:ext>
                </a:extLst>
              </p:cNvPr>
              <p:cNvSpPr txBox="1"/>
              <p:nvPr/>
            </p:nvSpPr>
            <p:spPr>
              <a:xfrm>
                <a:off x="15221352" y="17583175"/>
                <a:ext cx="11322010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A68409-7955-4B2B-93F7-16BC35EA1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1352" y="17583175"/>
                <a:ext cx="11322010" cy="91377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90B74386-16C1-4B82-A6CC-69634ADDD93B}"/>
              </a:ext>
            </a:extLst>
          </p:cNvPr>
          <p:cNvSpPr/>
          <p:nvPr/>
        </p:nvSpPr>
        <p:spPr>
          <a:xfrm>
            <a:off x="14125482" y="17573621"/>
            <a:ext cx="8002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2FA6CCDC-08ED-4171-B72A-20F47D623F72}"/>
              </a:ext>
            </a:extLst>
          </p:cNvPr>
          <p:cNvSpPr/>
          <p:nvPr/>
        </p:nvSpPr>
        <p:spPr bwMode="auto">
          <a:xfrm rot="14467253">
            <a:off x="5493402" y="7095146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7BE0D92-B225-4D18-B984-AE5EF4387875}"/>
              </a:ext>
            </a:extLst>
          </p:cNvPr>
          <p:cNvSpPr/>
          <p:nvPr/>
        </p:nvSpPr>
        <p:spPr bwMode="auto">
          <a:xfrm rot="14467253">
            <a:off x="9282360" y="7115054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8F4723CF-C434-4292-B34E-BB50A9C50444}"/>
              </a:ext>
            </a:extLst>
          </p:cNvPr>
          <p:cNvSpPr/>
          <p:nvPr/>
        </p:nvSpPr>
        <p:spPr bwMode="auto">
          <a:xfrm rot="14467253">
            <a:off x="13087871" y="7019898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0E65BEF-FDBD-4964-895F-990B3E47537B}"/>
              </a:ext>
            </a:extLst>
          </p:cNvPr>
          <p:cNvSpPr/>
          <p:nvPr/>
        </p:nvSpPr>
        <p:spPr bwMode="auto">
          <a:xfrm rot="14467253">
            <a:off x="21013201" y="7019897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7689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Bidirectional RNN (BRNN)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DF5C2-8F6E-48C2-96EC-6189EE972898}"/>
              </a:ext>
            </a:extLst>
          </p:cNvPr>
          <p:cNvSpPr txBox="1"/>
          <p:nvPr/>
        </p:nvSpPr>
        <p:spPr>
          <a:xfrm>
            <a:off x="24208659" y="4044828"/>
            <a:ext cx="103251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acyclic graph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run forward-pass and backprop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Supported by </a:t>
            </a:r>
            <a:r>
              <a:rPr lang="en-US" dirty="0" err="1"/>
              <a:t>PyTorch</a:t>
            </a:r>
            <a:r>
              <a:rPr lang="en-US" dirty="0"/>
              <a:t> or </a:t>
            </a:r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2C3D2-3538-47DF-9DDB-26792BE4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0" y="8827880"/>
            <a:ext cx="9992408" cy="9457101"/>
          </a:xfrm>
          <a:prstGeom prst="rect">
            <a:avLst/>
          </a:prstGeom>
        </p:spPr>
      </p:pic>
      <p:sp>
        <p:nvSpPr>
          <p:cNvPr id="69" name="Arrow: Right 68">
            <a:extLst>
              <a:ext uri="{FF2B5EF4-FFF2-40B4-BE49-F238E27FC236}">
                <a16:creationId xmlns:a16="http://schemas.microsoft.com/office/drawing/2014/main" id="{7DA6D0BF-9C06-4BAB-AAEC-D9D5713B727A}"/>
              </a:ext>
            </a:extLst>
          </p:cNvPr>
          <p:cNvSpPr/>
          <p:nvPr/>
        </p:nvSpPr>
        <p:spPr bwMode="auto">
          <a:xfrm rot="19543249">
            <a:off x="10804797" y="691573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CC016F-F9B7-4844-8BB4-53B92F1C91B3}"/>
                  </a:ext>
                </a:extLst>
              </p:cNvPr>
              <p:cNvSpPr txBox="1"/>
              <p:nvPr/>
            </p:nvSpPr>
            <p:spPr>
              <a:xfrm>
                <a:off x="8916064" y="777436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CC016F-F9B7-4844-8BB4-53B92F1C9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064" y="7774360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96B6E9F-C34C-4BF8-A68F-ABCFC4FF3DCB}"/>
                  </a:ext>
                </a:extLst>
              </p:cNvPr>
              <p:cNvSpPr txBox="1"/>
              <p:nvPr/>
            </p:nvSpPr>
            <p:spPr>
              <a:xfrm>
                <a:off x="12807353" y="6132508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96B6E9F-C34C-4BF8-A68F-ABCFC4FF3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7353" y="6132508"/>
                <a:ext cx="169745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D01C0DA-595F-4CCD-A678-FAC6BA2A2826}"/>
                  </a:ext>
                </a:extLst>
              </p:cNvPr>
              <p:cNvSpPr txBox="1"/>
              <p:nvPr/>
            </p:nvSpPr>
            <p:spPr>
              <a:xfrm>
                <a:off x="15481973" y="7028331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D01C0DA-595F-4CCD-A678-FAC6BA2A2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1973" y="7028331"/>
                <a:ext cx="169745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A34815-AE9D-4D80-BD99-03DBDA23C9C3}"/>
                  </a:ext>
                </a:extLst>
              </p:cNvPr>
              <p:cNvSpPr txBox="1"/>
              <p:nvPr/>
            </p:nvSpPr>
            <p:spPr>
              <a:xfrm>
                <a:off x="17179424" y="9060750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A34815-AE9D-4D80-BD99-03DBDA23C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9424" y="9060750"/>
                <a:ext cx="169745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8E1FD9-0DE8-42D9-B607-C6FAA1531DE0}"/>
                  </a:ext>
                </a:extLst>
              </p:cNvPr>
              <p:cNvSpPr txBox="1"/>
              <p:nvPr/>
            </p:nvSpPr>
            <p:spPr>
              <a:xfrm>
                <a:off x="13998074" y="11062660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8E1FD9-0DE8-42D9-B607-C6FAA1531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8074" y="11062660"/>
                <a:ext cx="1697451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422FA6-BE21-42F5-897A-630637349BCB}"/>
                  </a:ext>
                </a:extLst>
              </p:cNvPr>
              <p:cNvSpPr txBox="1"/>
              <p:nvPr/>
            </p:nvSpPr>
            <p:spPr>
              <a:xfrm>
                <a:off x="10287664" y="1040643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422FA6-BE21-42F5-897A-630637349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664" y="10406433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F3E0EF23-6DC9-4828-B43A-EE4C358FCF89}"/>
              </a:ext>
            </a:extLst>
          </p:cNvPr>
          <p:cNvSpPr/>
          <p:nvPr/>
        </p:nvSpPr>
        <p:spPr bwMode="auto">
          <a:xfrm rot="1381435">
            <a:off x="12123118" y="1075568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962CAD28-DBFC-403A-B915-E63A24909456}"/>
              </a:ext>
            </a:extLst>
          </p:cNvPr>
          <p:cNvSpPr/>
          <p:nvPr/>
        </p:nvSpPr>
        <p:spPr bwMode="auto">
          <a:xfrm rot="1057345">
            <a:off x="14530217" y="637999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0DCF9167-23BF-44D9-885C-4CB3B1EB3FD1}"/>
              </a:ext>
            </a:extLst>
          </p:cNvPr>
          <p:cNvSpPr/>
          <p:nvPr/>
        </p:nvSpPr>
        <p:spPr bwMode="auto">
          <a:xfrm rot="3211327">
            <a:off x="16427435" y="816242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E5D10E08-3725-4073-BDB6-C7794051D5B2}"/>
              </a:ext>
            </a:extLst>
          </p:cNvPr>
          <p:cNvSpPr/>
          <p:nvPr/>
        </p:nvSpPr>
        <p:spPr bwMode="auto">
          <a:xfrm rot="9061595">
            <a:off x="15500972" y="1025059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E235686-9282-4ED9-8F82-7378A6E9A626}"/>
                  </a:ext>
                </a:extLst>
              </p:cNvPr>
              <p:cNvSpPr txBox="1"/>
              <p:nvPr/>
            </p:nvSpPr>
            <p:spPr>
              <a:xfrm>
                <a:off x="7131855" y="1159838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E235686-9282-4ED9-8F82-7378A6E9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855" y="11598384"/>
                <a:ext cx="1697452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768CDE-7D81-4B41-9045-3B24FCABE55D}"/>
                  </a:ext>
                </a:extLst>
              </p:cNvPr>
              <p:cNvSpPr txBox="1"/>
              <p:nvPr/>
            </p:nvSpPr>
            <p:spPr>
              <a:xfrm>
                <a:off x="4449879" y="10448045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768CDE-7D81-4B41-9045-3B24FCABE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879" y="10448045"/>
                <a:ext cx="169745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3D085F-02D8-4F78-A4C9-291A4F07E86E}"/>
                  </a:ext>
                </a:extLst>
              </p:cNvPr>
              <p:cNvSpPr txBox="1"/>
              <p:nvPr/>
            </p:nvSpPr>
            <p:spPr>
              <a:xfrm>
                <a:off x="4381522" y="813013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3D085F-02D8-4F78-A4C9-291A4F07E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22" y="8130134"/>
                <a:ext cx="169745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409EC9-9BEF-4C0F-93CF-E8EC1DC0B40D}"/>
                  </a:ext>
                </a:extLst>
              </p:cNvPr>
              <p:cNvSpPr txBox="1"/>
              <p:nvPr/>
            </p:nvSpPr>
            <p:spPr>
              <a:xfrm>
                <a:off x="6512251" y="6402447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409EC9-9BEF-4C0F-93CF-E8EC1DC0B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251" y="6402447"/>
                <a:ext cx="1697452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row: Right 83">
            <a:extLst>
              <a:ext uri="{FF2B5EF4-FFF2-40B4-BE49-F238E27FC236}">
                <a16:creationId xmlns:a16="http://schemas.microsoft.com/office/drawing/2014/main" id="{621C2D64-2416-44FA-9C3D-9880FA2B37E8}"/>
              </a:ext>
            </a:extLst>
          </p:cNvPr>
          <p:cNvSpPr/>
          <p:nvPr/>
        </p:nvSpPr>
        <p:spPr bwMode="auto">
          <a:xfrm rot="9499029">
            <a:off x="8636596" y="11042605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5F9196D7-3B99-4BC1-A9A3-A241C355179A}"/>
              </a:ext>
            </a:extLst>
          </p:cNvPr>
          <p:cNvSpPr/>
          <p:nvPr/>
        </p:nvSpPr>
        <p:spPr bwMode="auto">
          <a:xfrm rot="11664880">
            <a:off x="5546246" y="11108281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946D381C-4FF6-4546-A1DA-31830DB8B287}"/>
              </a:ext>
            </a:extLst>
          </p:cNvPr>
          <p:cNvSpPr/>
          <p:nvPr/>
        </p:nvSpPr>
        <p:spPr bwMode="auto">
          <a:xfrm rot="16007096">
            <a:off x="4477786" y="9242060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E97FE582-1854-4E84-82CE-49E410BED790}"/>
              </a:ext>
            </a:extLst>
          </p:cNvPr>
          <p:cNvSpPr/>
          <p:nvPr/>
        </p:nvSpPr>
        <p:spPr bwMode="auto">
          <a:xfrm rot="19192152">
            <a:off x="4929749" y="7187625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AF8B259-D319-42DD-963E-C604A1246E62}"/>
              </a:ext>
            </a:extLst>
          </p:cNvPr>
          <p:cNvSpPr/>
          <p:nvPr/>
        </p:nvSpPr>
        <p:spPr bwMode="auto">
          <a:xfrm rot="1475831">
            <a:off x="8134657" y="7015075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2EE0-6CD0-4B47-AED1-760FDA623966}"/>
              </a:ext>
            </a:extLst>
          </p:cNvPr>
          <p:cNvSpPr txBox="1"/>
          <p:nvPr/>
        </p:nvSpPr>
        <p:spPr>
          <a:xfrm>
            <a:off x="3809088" y="13160701"/>
            <a:ext cx="16268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independent RNN put together</a:t>
            </a:r>
          </a:p>
          <a:p>
            <a:endParaRPr lang="en-US" dirty="0"/>
          </a:p>
          <a:p>
            <a:r>
              <a:rPr lang="en-US" dirty="0"/>
              <a:t>Equivalent to run two RNNs; one is fed with t=1,…,N and another is fed with t=N,N-1, …, 1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58448F-981F-4FBB-B37C-BA0621C4F2FA}"/>
              </a:ext>
            </a:extLst>
          </p:cNvPr>
          <p:cNvSpPr/>
          <p:nvPr/>
        </p:nvSpPr>
        <p:spPr bwMode="auto">
          <a:xfrm>
            <a:off x="24208659" y="17103689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4555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Multi-layer RNN or deep RNN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46D21280-FA63-4199-9661-501F05F57CCC}"/>
              </a:ext>
            </a:extLst>
          </p:cNvPr>
          <p:cNvSpPr/>
          <p:nvPr/>
        </p:nvSpPr>
        <p:spPr bwMode="auto">
          <a:xfrm rot="16200000">
            <a:off x="3393617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CF1C6B8-254B-4AD6-A854-1B34564DFA64}"/>
              </a:ext>
            </a:extLst>
          </p:cNvPr>
          <p:cNvSpPr/>
          <p:nvPr/>
        </p:nvSpPr>
        <p:spPr bwMode="auto">
          <a:xfrm rot="16200000">
            <a:off x="383000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/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EED2F805-9B44-4FE3-A46B-E9E606C4E59B}"/>
              </a:ext>
            </a:extLst>
          </p:cNvPr>
          <p:cNvSpPr/>
          <p:nvPr/>
        </p:nvSpPr>
        <p:spPr bwMode="auto">
          <a:xfrm>
            <a:off x="3762639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7AE9FE7-93BF-4F16-B746-B504AE7AEBED}"/>
              </a:ext>
            </a:extLst>
          </p:cNvPr>
          <p:cNvSpPr/>
          <p:nvPr/>
        </p:nvSpPr>
        <p:spPr bwMode="auto">
          <a:xfrm>
            <a:off x="7595938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23C15C-E3F0-4A06-BF30-7256C267AEE0}"/>
              </a:ext>
            </a:extLst>
          </p:cNvPr>
          <p:cNvSpPr/>
          <p:nvPr/>
        </p:nvSpPr>
        <p:spPr bwMode="auto">
          <a:xfrm>
            <a:off x="11395944" y="13436547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FFBD0BB3-D112-4DD0-9443-E2CBB101B999}"/>
              </a:ext>
            </a:extLst>
          </p:cNvPr>
          <p:cNvSpPr/>
          <p:nvPr/>
        </p:nvSpPr>
        <p:spPr bwMode="auto">
          <a:xfrm rot="16200000">
            <a:off x="761469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25A643C8-1FE0-41CB-9DEF-0B9B1465D3D9}"/>
              </a:ext>
            </a:extLst>
          </p:cNvPr>
          <p:cNvSpPr/>
          <p:nvPr/>
        </p:nvSpPr>
        <p:spPr bwMode="auto">
          <a:xfrm rot="16200000">
            <a:off x="11374113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E347CE-1835-436A-A957-728025918AAC}"/>
              </a:ext>
            </a:extLst>
          </p:cNvPr>
          <p:cNvSpPr/>
          <p:nvPr/>
        </p:nvSpPr>
        <p:spPr bwMode="auto">
          <a:xfrm>
            <a:off x="19343195" y="13436547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89EFECF7-F964-4D6B-A1F1-56268571E291}"/>
              </a:ext>
            </a:extLst>
          </p:cNvPr>
          <p:cNvSpPr/>
          <p:nvPr/>
        </p:nvSpPr>
        <p:spPr bwMode="auto">
          <a:xfrm rot="16200000">
            <a:off x="19321363" y="12546913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60B118D-FF0C-4295-B5E8-E36778466B0C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00314" y="14544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9E21-FA30-462F-832B-F3A79133ACEA}"/>
              </a:ext>
            </a:extLst>
          </p:cNvPr>
          <p:cNvCxnSpPr/>
          <p:nvPr/>
        </p:nvCxnSpPr>
        <p:spPr>
          <a:xfrm>
            <a:off x="8533613" y="1460349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BE2E39D-F89F-41B8-B616-E8F96C1FA6C3}"/>
              </a:ext>
            </a:extLst>
          </p:cNvPr>
          <p:cNvCxnSpPr>
            <a:cxnSpLocks/>
          </p:cNvCxnSpPr>
          <p:nvPr/>
        </p:nvCxnSpPr>
        <p:spPr>
          <a:xfrm>
            <a:off x="12333619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C12B6D-CAE8-402C-9453-7DC390108C26}"/>
              </a:ext>
            </a:extLst>
          </p:cNvPr>
          <p:cNvCxnSpPr>
            <a:cxnSpLocks/>
          </p:cNvCxnSpPr>
          <p:nvPr/>
        </p:nvCxnSpPr>
        <p:spPr>
          <a:xfrm>
            <a:off x="17232023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EA8BF25-3E14-4DB9-AC77-729D02986C59}"/>
              </a:ext>
            </a:extLst>
          </p:cNvPr>
          <p:cNvSpPr txBox="1"/>
          <p:nvPr/>
        </p:nvSpPr>
        <p:spPr>
          <a:xfrm>
            <a:off x="14874261" y="1394821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9FF9263-EDE0-4003-9522-BF3E9A66087E}"/>
              </a:ext>
            </a:extLst>
          </p:cNvPr>
          <p:cNvSpPr/>
          <p:nvPr/>
        </p:nvSpPr>
        <p:spPr bwMode="auto">
          <a:xfrm rot="16200000">
            <a:off x="7178308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/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Arrow: Right 88">
            <a:extLst>
              <a:ext uri="{FF2B5EF4-FFF2-40B4-BE49-F238E27FC236}">
                <a16:creationId xmlns:a16="http://schemas.microsoft.com/office/drawing/2014/main" id="{2CC3FEAB-8CAA-425E-836D-A243467208E6}"/>
              </a:ext>
            </a:extLst>
          </p:cNvPr>
          <p:cNvSpPr/>
          <p:nvPr/>
        </p:nvSpPr>
        <p:spPr bwMode="auto">
          <a:xfrm rot="16200000">
            <a:off x="10985446" y="1649347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/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Arrow: Right 90">
            <a:extLst>
              <a:ext uri="{FF2B5EF4-FFF2-40B4-BE49-F238E27FC236}">
                <a16:creationId xmlns:a16="http://schemas.microsoft.com/office/drawing/2014/main" id="{D799839E-C4E3-45D2-BA5C-99AC69663EE2}"/>
              </a:ext>
            </a:extLst>
          </p:cNvPr>
          <p:cNvSpPr/>
          <p:nvPr/>
        </p:nvSpPr>
        <p:spPr bwMode="auto">
          <a:xfrm rot="16200000">
            <a:off x="18899772" y="16493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/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8020429-A63C-4363-8B95-E1E4CEA33E4A}"/>
                  </a:ext>
                </a:extLst>
              </p:cNvPr>
              <p:cNvSpPr txBox="1"/>
              <p:nvPr/>
            </p:nvSpPr>
            <p:spPr>
              <a:xfrm>
                <a:off x="4970249" y="13537391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8020429-A63C-4363-8B95-E1E4CEA33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49" y="13537391"/>
                <a:ext cx="2353080" cy="866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ABB6C7-0364-4B33-AB1B-420A08D86AE7}"/>
                  </a:ext>
                </a:extLst>
              </p:cNvPr>
              <p:cNvSpPr txBox="1"/>
              <p:nvPr/>
            </p:nvSpPr>
            <p:spPr>
              <a:xfrm>
                <a:off x="8637990" y="13589622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ABB6C7-0364-4B33-AB1B-420A08D86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990" y="13589622"/>
                <a:ext cx="2353080" cy="8665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1A3B88-3614-449B-BF2D-BF16DD703B3B}"/>
                  </a:ext>
                </a:extLst>
              </p:cNvPr>
              <p:cNvSpPr txBox="1"/>
              <p:nvPr/>
            </p:nvSpPr>
            <p:spPr>
              <a:xfrm>
                <a:off x="12473902" y="13589622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1A3B88-3614-449B-BF2D-BF16DD703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902" y="13589622"/>
                <a:ext cx="2353080" cy="8665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C5B3D50-C178-4833-B403-B0870AACEE2F}"/>
                  </a:ext>
                </a:extLst>
              </p:cNvPr>
              <p:cNvSpPr txBox="1"/>
              <p:nvPr/>
            </p:nvSpPr>
            <p:spPr>
              <a:xfrm>
                <a:off x="16817645" y="13604787"/>
                <a:ext cx="3104889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C5B3D50-C178-4833-B403-B0870AACE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645" y="13604787"/>
                <a:ext cx="3104889" cy="8665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D472360-1628-4705-A231-266F3275CBA9}"/>
              </a:ext>
            </a:extLst>
          </p:cNvPr>
          <p:cNvCxnSpPr>
            <a:cxnSpLocks/>
          </p:cNvCxnSpPr>
          <p:nvPr/>
        </p:nvCxnSpPr>
        <p:spPr>
          <a:xfrm>
            <a:off x="2314827" y="1460349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645580-B09B-408A-A7A5-D4FE72A50879}"/>
                  </a:ext>
                </a:extLst>
              </p:cNvPr>
              <p:cNvSpPr txBox="1"/>
              <p:nvPr/>
            </p:nvSpPr>
            <p:spPr>
              <a:xfrm>
                <a:off x="594043" y="14029647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645580-B09B-408A-A7A5-D4FE72A50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43" y="14029647"/>
                <a:ext cx="2353080" cy="8665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Arrow: Right 98">
            <a:extLst>
              <a:ext uri="{FF2B5EF4-FFF2-40B4-BE49-F238E27FC236}">
                <a16:creationId xmlns:a16="http://schemas.microsoft.com/office/drawing/2014/main" id="{70AA0F7F-0FF7-4CAE-8269-E86613DBD4CA}"/>
              </a:ext>
            </a:extLst>
          </p:cNvPr>
          <p:cNvSpPr/>
          <p:nvPr/>
        </p:nvSpPr>
        <p:spPr bwMode="auto">
          <a:xfrm rot="16200000">
            <a:off x="383000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6D1CC1A-12E1-4F5C-B22A-917A773F0F1F}"/>
              </a:ext>
            </a:extLst>
          </p:cNvPr>
          <p:cNvSpPr/>
          <p:nvPr/>
        </p:nvSpPr>
        <p:spPr bwMode="auto">
          <a:xfrm>
            <a:off x="3762639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271D698-0304-4DE8-878D-99CA8E23FD75}"/>
              </a:ext>
            </a:extLst>
          </p:cNvPr>
          <p:cNvSpPr/>
          <p:nvPr/>
        </p:nvSpPr>
        <p:spPr bwMode="auto">
          <a:xfrm>
            <a:off x="7595938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F7B11F-8E5E-4BA8-8CE8-BB70C4AF4781}"/>
              </a:ext>
            </a:extLst>
          </p:cNvPr>
          <p:cNvSpPr/>
          <p:nvPr/>
        </p:nvSpPr>
        <p:spPr bwMode="auto">
          <a:xfrm>
            <a:off x="11395944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099BE62B-ACE8-4F6A-AD81-517DBF1F3531}"/>
              </a:ext>
            </a:extLst>
          </p:cNvPr>
          <p:cNvSpPr/>
          <p:nvPr/>
        </p:nvSpPr>
        <p:spPr bwMode="auto">
          <a:xfrm rot="16200000">
            <a:off x="761469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AB0C48CA-7872-4544-9F97-0B4DB189F015}"/>
              </a:ext>
            </a:extLst>
          </p:cNvPr>
          <p:cNvSpPr/>
          <p:nvPr/>
        </p:nvSpPr>
        <p:spPr bwMode="auto">
          <a:xfrm rot="16200000">
            <a:off x="11374113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D6EFFE2-630E-4C96-BA20-CCBB90C3AC7A}"/>
              </a:ext>
            </a:extLst>
          </p:cNvPr>
          <p:cNvSpPr/>
          <p:nvPr/>
        </p:nvSpPr>
        <p:spPr bwMode="auto">
          <a:xfrm>
            <a:off x="19343195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5AABDD11-E0EC-4CCA-8BA4-D97ABD8A7AC6}"/>
              </a:ext>
            </a:extLst>
          </p:cNvPr>
          <p:cNvSpPr/>
          <p:nvPr/>
        </p:nvSpPr>
        <p:spPr bwMode="auto">
          <a:xfrm rot="16200000">
            <a:off x="19321363" y="91348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27F047-1D2A-411A-841B-1126D3258D7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4700314" y="111325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8D5036E-53EC-435E-80C7-F4CD3D412C7A}"/>
              </a:ext>
            </a:extLst>
          </p:cNvPr>
          <p:cNvCxnSpPr/>
          <p:nvPr/>
        </p:nvCxnSpPr>
        <p:spPr>
          <a:xfrm>
            <a:off x="8533613" y="111914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A89188D-439A-42B7-A341-CB8B0A15D088}"/>
              </a:ext>
            </a:extLst>
          </p:cNvPr>
          <p:cNvCxnSpPr>
            <a:cxnSpLocks/>
          </p:cNvCxnSpPr>
          <p:nvPr/>
        </p:nvCxnSpPr>
        <p:spPr>
          <a:xfrm>
            <a:off x="12333619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8201906-1E1A-4C21-A659-EEDBA37D2BFD}"/>
              </a:ext>
            </a:extLst>
          </p:cNvPr>
          <p:cNvCxnSpPr>
            <a:cxnSpLocks/>
          </p:cNvCxnSpPr>
          <p:nvPr/>
        </p:nvCxnSpPr>
        <p:spPr>
          <a:xfrm>
            <a:off x="17232023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0456E3D3-EB8A-4BEC-9F2B-C7CCB2F3109C}"/>
              </a:ext>
            </a:extLst>
          </p:cNvPr>
          <p:cNvSpPr txBox="1"/>
          <p:nvPr/>
        </p:nvSpPr>
        <p:spPr>
          <a:xfrm>
            <a:off x="14874261" y="105361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5BD7EC1-AED8-401E-B401-436B4F0A84C5}"/>
                  </a:ext>
                </a:extLst>
              </p:cNvPr>
              <p:cNvSpPr txBox="1"/>
              <p:nvPr/>
            </p:nvSpPr>
            <p:spPr>
              <a:xfrm>
                <a:off x="4970249" y="10125344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5BD7EC1-AED8-401E-B401-436B4F0A8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49" y="10125344"/>
                <a:ext cx="2353080" cy="86651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83EB3D0-216E-4CB2-9C86-790148406C3E}"/>
                  </a:ext>
                </a:extLst>
              </p:cNvPr>
              <p:cNvSpPr txBox="1"/>
              <p:nvPr/>
            </p:nvSpPr>
            <p:spPr>
              <a:xfrm>
                <a:off x="8637990" y="101775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83EB3D0-216E-4CB2-9C86-790148406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990" y="10177575"/>
                <a:ext cx="2353080" cy="8665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8526C86-3B08-4812-8233-877E8C582D5B}"/>
                  </a:ext>
                </a:extLst>
              </p:cNvPr>
              <p:cNvSpPr txBox="1"/>
              <p:nvPr/>
            </p:nvSpPr>
            <p:spPr>
              <a:xfrm>
                <a:off x="12473902" y="101775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8526C86-3B08-4812-8233-877E8C58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902" y="10177575"/>
                <a:ext cx="2353080" cy="8665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3E36FFA-FA65-4988-9CD8-5B6C52B9A82B}"/>
                  </a:ext>
                </a:extLst>
              </p:cNvPr>
              <p:cNvSpPr txBox="1"/>
              <p:nvPr/>
            </p:nvSpPr>
            <p:spPr>
              <a:xfrm>
                <a:off x="16817645" y="10192740"/>
                <a:ext cx="3104889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3E36FFA-FA65-4988-9CD8-5B6C52B9A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645" y="10192740"/>
                <a:ext cx="3104889" cy="86651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ADBB4428-841B-4E40-BA3F-92F0711A2A17}"/>
              </a:ext>
            </a:extLst>
          </p:cNvPr>
          <p:cNvSpPr/>
          <p:nvPr/>
        </p:nvSpPr>
        <p:spPr bwMode="auto">
          <a:xfrm rot="16200000">
            <a:off x="383000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F5C25D7-5373-4B0B-9540-E858E267E162}"/>
              </a:ext>
            </a:extLst>
          </p:cNvPr>
          <p:cNvSpPr/>
          <p:nvPr/>
        </p:nvSpPr>
        <p:spPr bwMode="auto">
          <a:xfrm>
            <a:off x="3762639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7F26E1D-C824-45B3-A3E7-C35EE1CC2348}"/>
              </a:ext>
            </a:extLst>
          </p:cNvPr>
          <p:cNvSpPr/>
          <p:nvPr/>
        </p:nvSpPr>
        <p:spPr bwMode="auto">
          <a:xfrm>
            <a:off x="7595938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2157600-BB17-444D-A593-EEEA4895796F}"/>
              </a:ext>
            </a:extLst>
          </p:cNvPr>
          <p:cNvSpPr/>
          <p:nvPr/>
        </p:nvSpPr>
        <p:spPr bwMode="auto">
          <a:xfrm>
            <a:off x="11395944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A1483746-7556-4B95-9823-C4D137F53ABC}"/>
              </a:ext>
            </a:extLst>
          </p:cNvPr>
          <p:cNvSpPr/>
          <p:nvPr/>
        </p:nvSpPr>
        <p:spPr bwMode="auto">
          <a:xfrm rot="16200000">
            <a:off x="761469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EC47EA08-E278-4636-BAA4-717B10C7F877}"/>
              </a:ext>
            </a:extLst>
          </p:cNvPr>
          <p:cNvSpPr/>
          <p:nvPr/>
        </p:nvSpPr>
        <p:spPr bwMode="auto">
          <a:xfrm rot="16200000">
            <a:off x="11374113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0852D21-AD7A-4968-94A9-AAE6702809A4}"/>
              </a:ext>
            </a:extLst>
          </p:cNvPr>
          <p:cNvSpPr/>
          <p:nvPr/>
        </p:nvSpPr>
        <p:spPr bwMode="auto">
          <a:xfrm>
            <a:off x="19343195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32B8CF8F-95FA-4874-B649-0201CE1F8125}"/>
              </a:ext>
            </a:extLst>
          </p:cNvPr>
          <p:cNvSpPr/>
          <p:nvPr/>
        </p:nvSpPr>
        <p:spPr bwMode="auto">
          <a:xfrm rot="16200000">
            <a:off x="19321363" y="56286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80ECB05-F16A-499B-BCAA-7E4899A082E1}"/>
              </a:ext>
            </a:extLst>
          </p:cNvPr>
          <p:cNvCxnSpPr>
            <a:cxnSpLocks/>
            <a:stCxn id="117" idx="3"/>
            <a:endCxn id="118" idx="1"/>
          </p:cNvCxnSpPr>
          <p:nvPr/>
        </p:nvCxnSpPr>
        <p:spPr>
          <a:xfrm>
            <a:off x="4700314" y="76263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16883F-DB4B-4EC7-BBA8-C609A3DBF0E3}"/>
              </a:ext>
            </a:extLst>
          </p:cNvPr>
          <p:cNvCxnSpPr/>
          <p:nvPr/>
        </p:nvCxnSpPr>
        <p:spPr>
          <a:xfrm>
            <a:off x="8533613" y="76852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691E6F4-69D7-4106-9477-80C73473DF59}"/>
              </a:ext>
            </a:extLst>
          </p:cNvPr>
          <p:cNvCxnSpPr>
            <a:cxnSpLocks/>
          </p:cNvCxnSpPr>
          <p:nvPr/>
        </p:nvCxnSpPr>
        <p:spPr>
          <a:xfrm>
            <a:off x="12333619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B579927-4689-42D5-B284-232739919D8F}"/>
              </a:ext>
            </a:extLst>
          </p:cNvPr>
          <p:cNvCxnSpPr>
            <a:cxnSpLocks/>
          </p:cNvCxnSpPr>
          <p:nvPr/>
        </p:nvCxnSpPr>
        <p:spPr>
          <a:xfrm>
            <a:off x="17232023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BD4D988-9D7D-4C8E-A5A8-B6AE4504EE97}"/>
              </a:ext>
            </a:extLst>
          </p:cNvPr>
          <p:cNvSpPr txBox="1"/>
          <p:nvPr/>
        </p:nvSpPr>
        <p:spPr>
          <a:xfrm>
            <a:off x="14874261" y="70299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75C3681-6590-4A5A-A4D2-A98731A11B8C}"/>
                  </a:ext>
                </a:extLst>
              </p:cNvPr>
              <p:cNvSpPr txBox="1"/>
              <p:nvPr/>
            </p:nvSpPr>
            <p:spPr>
              <a:xfrm>
                <a:off x="4970249" y="6619144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75C3681-6590-4A5A-A4D2-A98731A1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49" y="6619144"/>
                <a:ext cx="2353080" cy="86651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76D9DBA-6CC7-4935-A68A-35E169C1C33D}"/>
                  </a:ext>
                </a:extLst>
              </p:cNvPr>
              <p:cNvSpPr txBox="1"/>
              <p:nvPr/>
            </p:nvSpPr>
            <p:spPr>
              <a:xfrm>
                <a:off x="8637990" y="66713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76D9DBA-6CC7-4935-A68A-35E169C1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990" y="6671375"/>
                <a:ext cx="2353080" cy="8665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4511EB5-BF49-4745-AF28-C388797CDCE2}"/>
                  </a:ext>
                </a:extLst>
              </p:cNvPr>
              <p:cNvSpPr txBox="1"/>
              <p:nvPr/>
            </p:nvSpPr>
            <p:spPr>
              <a:xfrm>
                <a:off x="12473902" y="66713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4511EB5-BF49-4745-AF28-C388797CD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902" y="6671375"/>
                <a:ext cx="2353080" cy="86651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C8C2EE1-32CE-4812-BDF5-4EAE27F83448}"/>
                  </a:ext>
                </a:extLst>
              </p:cNvPr>
              <p:cNvSpPr txBox="1"/>
              <p:nvPr/>
            </p:nvSpPr>
            <p:spPr>
              <a:xfrm>
                <a:off x="16817645" y="6686540"/>
                <a:ext cx="3104889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C8C2EE1-32CE-4812-BDF5-4EAE27F83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645" y="6686540"/>
                <a:ext cx="3104889" cy="86651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F56C745-F731-426E-92CC-3F380BA450EA}"/>
              </a:ext>
            </a:extLst>
          </p:cNvPr>
          <p:cNvCxnSpPr>
            <a:cxnSpLocks/>
          </p:cNvCxnSpPr>
          <p:nvPr/>
        </p:nvCxnSpPr>
        <p:spPr>
          <a:xfrm>
            <a:off x="2330365" y="1119144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AAB6510-38F1-4E46-A18D-A2340FCB8F61}"/>
                  </a:ext>
                </a:extLst>
              </p:cNvPr>
              <p:cNvSpPr txBox="1"/>
              <p:nvPr/>
            </p:nvSpPr>
            <p:spPr>
              <a:xfrm>
                <a:off x="609581" y="10617600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AAB6510-38F1-4E46-A18D-A2340FCB8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81" y="10617600"/>
                <a:ext cx="2353080" cy="86651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7C3E80E-DD42-4E9A-B6D8-AB772BC79567}"/>
              </a:ext>
            </a:extLst>
          </p:cNvPr>
          <p:cNvCxnSpPr>
            <a:cxnSpLocks/>
          </p:cNvCxnSpPr>
          <p:nvPr/>
        </p:nvCxnSpPr>
        <p:spPr>
          <a:xfrm>
            <a:off x="2330365" y="7626325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E2FB296-08AE-44AA-8871-8CAE905F3277}"/>
                  </a:ext>
                </a:extLst>
              </p:cNvPr>
              <p:cNvSpPr txBox="1"/>
              <p:nvPr/>
            </p:nvSpPr>
            <p:spPr>
              <a:xfrm>
                <a:off x="609581" y="7052479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E2FB296-08AE-44AA-8871-8CAE905F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81" y="7052479"/>
                <a:ext cx="2353080" cy="86651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/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/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/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/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14826982" y="4438307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6CE512F-DF4C-498F-9339-534E3ADC9DCD}"/>
                  </a:ext>
                </a:extLst>
              </p:cNvPr>
              <p:cNvSpPr txBox="1"/>
              <p:nvPr/>
            </p:nvSpPr>
            <p:spPr>
              <a:xfrm>
                <a:off x="8158756" y="12252715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6CE512F-DF4C-498F-9339-534E3ADC9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756" y="12252715"/>
                <a:ext cx="2337050" cy="86651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489F408-8083-461B-8E6D-F6DF5BB1EEAC}"/>
                  </a:ext>
                </a:extLst>
              </p:cNvPr>
              <p:cNvSpPr txBox="1"/>
              <p:nvPr/>
            </p:nvSpPr>
            <p:spPr>
              <a:xfrm>
                <a:off x="8334371" y="8804996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489F408-8083-461B-8E6D-F6DF5BB1E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371" y="8804996"/>
                <a:ext cx="2337050" cy="86651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AED865A-94C8-42A0-BBD3-8A0507ED70FE}"/>
                  </a:ext>
                </a:extLst>
              </p:cNvPr>
              <p:cNvSpPr txBox="1"/>
              <p:nvPr/>
            </p:nvSpPr>
            <p:spPr>
              <a:xfrm>
                <a:off x="12104400" y="12252715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AED865A-94C8-42A0-BBD3-8A0507ED7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400" y="12252715"/>
                <a:ext cx="2337050" cy="86651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33FF620-73A0-4118-8C0F-A174484BA19B}"/>
                  </a:ext>
                </a:extLst>
              </p:cNvPr>
              <p:cNvSpPr txBox="1"/>
              <p:nvPr/>
            </p:nvSpPr>
            <p:spPr>
              <a:xfrm>
                <a:off x="12280015" y="8804996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33FF620-73A0-4118-8C0F-A174484B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015" y="8804996"/>
                <a:ext cx="2337050" cy="86651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3FE18D9-3D53-4C79-92BA-B6BDE2A99F30}"/>
                  </a:ext>
                </a:extLst>
              </p:cNvPr>
              <p:cNvSpPr txBox="1"/>
              <p:nvPr/>
            </p:nvSpPr>
            <p:spPr>
              <a:xfrm>
                <a:off x="4502088" y="12322732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3FE18D9-3D53-4C79-92BA-B6BDE2A99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088" y="12322732"/>
                <a:ext cx="2337050" cy="86651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6AA78889-37FB-4E4B-AE9E-BDB59EBAF7C6}"/>
                  </a:ext>
                </a:extLst>
              </p:cNvPr>
              <p:cNvSpPr txBox="1"/>
              <p:nvPr/>
            </p:nvSpPr>
            <p:spPr>
              <a:xfrm>
                <a:off x="4677703" y="8875013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6AA78889-37FB-4E4B-AE9E-BDB59EBA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03" y="8875013"/>
                <a:ext cx="2337050" cy="86651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CC4F5EC-4247-412A-A5FF-C2136CD1E5EA}"/>
                  </a:ext>
                </a:extLst>
              </p:cNvPr>
              <p:cNvSpPr txBox="1"/>
              <p:nvPr/>
            </p:nvSpPr>
            <p:spPr>
              <a:xfrm>
                <a:off x="19922534" y="12267428"/>
                <a:ext cx="2418804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CC4F5EC-4247-412A-A5FF-C2136CD1E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2534" y="12267428"/>
                <a:ext cx="2418804" cy="86651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A365CBD-3469-4CEF-84C9-3745CE51C92A}"/>
                  </a:ext>
                </a:extLst>
              </p:cNvPr>
              <p:cNvSpPr txBox="1"/>
              <p:nvPr/>
            </p:nvSpPr>
            <p:spPr>
              <a:xfrm>
                <a:off x="19922534" y="8893868"/>
                <a:ext cx="2418804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A365CBD-3469-4CEF-84C9-3745CE51C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2534" y="8893868"/>
                <a:ext cx="2418804" cy="866519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A763771-2EA8-44D2-A512-6916C9B41066}"/>
                  </a:ext>
                </a:extLst>
              </p:cNvPr>
              <p:cNvSpPr txBox="1"/>
              <p:nvPr/>
            </p:nvSpPr>
            <p:spPr>
              <a:xfrm>
                <a:off x="22778825" y="4287599"/>
                <a:ext cx="13205132" cy="1876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A763771-2EA8-44D2-A512-6916C9B41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8825" y="4287599"/>
                <a:ext cx="13205132" cy="187679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D1CBA72-1FAE-431D-9420-CBE37F160D02}"/>
                  </a:ext>
                </a:extLst>
              </p:cNvPr>
              <p:cNvSpPr txBox="1"/>
              <p:nvPr/>
            </p:nvSpPr>
            <p:spPr>
              <a:xfrm>
                <a:off x="22826104" y="7361890"/>
                <a:ext cx="9873023" cy="1114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D1CBA72-1FAE-431D-9420-CBE37F160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6104" y="7361890"/>
                <a:ext cx="9873023" cy="111421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2" name="Picture 151">
            <a:extLst>
              <a:ext uri="{FF2B5EF4-FFF2-40B4-BE49-F238E27FC236}">
                <a16:creationId xmlns:a16="http://schemas.microsoft.com/office/drawing/2014/main" id="{17348E6F-851E-464F-898A-BEAA03CC5A2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4003000" y="8827880"/>
            <a:ext cx="9992408" cy="94571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D047F0C-F412-478F-A604-16DB3425D1B1}"/>
              </a:ext>
            </a:extLst>
          </p:cNvPr>
          <p:cNvSpPr/>
          <p:nvPr/>
        </p:nvSpPr>
        <p:spPr bwMode="auto">
          <a:xfrm>
            <a:off x="25163003" y="14603494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84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E11DC99-5987-4947-A3F1-F2C80738B2CB}"/>
              </a:ext>
            </a:extLst>
          </p:cNvPr>
          <p:cNvCxnSpPr>
            <a:cxnSpLocks/>
          </p:cNvCxnSpPr>
          <p:nvPr/>
        </p:nvCxnSpPr>
        <p:spPr>
          <a:xfrm flipH="1">
            <a:off x="9804874" y="8217265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BD6E6FBC-7C39-496F-996B-0B060A4181AA}"/>
              </a:ext>
            </a:extLst>
          </p:cNvPr>
          <p:cNvCxnSpPr>
            <a:cxnSpLocks/>
          </p:cNvCxnSpPr>
          <p:nvPr/>
        </p:nvCxnSpPr>
        <p:spPr>
          <a:xfrm flipH="1">
            <a:off x="5966143" y="8293655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3963EEDE-A426-4CC4-9655-5EADAB08C1F8}"/>
              </a:ext>
            </a:extLst>
          </p:cNvPr>
          <p:cNvCxnSpPr>
            <a:cxnSpLocks/>
          </p:cNvCxnSpPr>
          <p:nvPr/>
        </p:nvCxnSpPr>
        <p:spPr>
          <a:xfrm flipH="1">
            <a:off x="9804874" y="11741188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D39983F-D399-4303-ACA3-997CA4A6B6AA}"/>
              </a:ext>
            </a:extLst>
          </p:cNvPr>
          <p:cNvCxnSpPr>
            <a:cxnSpLocks/>
          </p:cNvCxnSpPr>
          <p:nvPr/>
        </p:nvCxnSpPr>
        <p:spPr>
          <a:xfrm flipH="1">
            <a:off x="5966143" y="11817578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81F33F3F-CF42-4F76-AFAC-EBBD468F8DF7}"/>
              </a:ext>
            </a:extLst>
          </p:cNvPr>
          <p:cNvCxnSpPr>
            <a:cxnSpLocks/>
          </p:cNvCxnSpPr>
          <p:nvPr/>
        </p:nvCxnSpPr>
        <p:spPr>
          <a:xfrm flipH="1">
            <a:off x="9819787" y="15170403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A921489-2747-4FEF-A7B5-D38A8EC1A63B}"/>
              </a:ext>
            </a:extLst>
          </p:cNvPr>
          <p:cNvCxnSpPr>
            <a:cxnSpLocks/>
          </p:cNvCxnSpPr>
          <p:nvPr/>
        </p:nvCxnSpPr>
        <p:spPr>
          <a:xfrm flipH="1">
            <a:off x="5981056" y="15246793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B2382F1F-DB73-451C-AB3F-760231D32030}"/>
              </a:ext>
            </a:extLst>
          </p:cNvPr>
          <p:cNvCxnSpPr>
            <a:cxnSpLocks/>
          </p:cNvCxnSpPr>
          <p:nvPr/>
        </p:nvCxnSpPr>
        <p:spPr>
          <a:xfrm flipH="1">
            <a:off x="18429516" y="11862887"/>
            <a:ext cx="208727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CACB0702-7948-4CA9-9465-70230CF033A5}"/>
              </a:ext>
            </a:extLst>
          </p:cNvPr>
          <p:cNvCxnSpPr>
            <a:cxnSpLocks/>
          </p:cNvCxnSpPr>
          <p:nvPr/>
        </p:nvCxnSpPr>
        <p:spPr>
          <a:xfrm flipH="1">
            <a:off x="18429516" y="15547540"/>
            <a:ext cx="208727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3D5B3E9-ED82-4A92-9E40-BABC7A30AE76}"/>
              </a:ext>
            </a:extLst>
          </p:cNvPr>
          <p:cNvCxnSpPr>
            <a:cxnSpLocks/>
          </p:cNvCxnSpPr>
          <p:nvPr/>
        </p:nvCxnSpPr>
        <p:spPr>
          <a:xfrm flipH="1">
            <a:off x="18479585" y="8319587"/>
            <a:ext cx="208727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Multi-layer RNN or deep RNN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46D21280-FA63-4199-9661-501F05F57CCC}"/>
              </a:ext>
            </a:extLst>
          </p:cNvPr>
          <p:cNvSpPr/>
          <p:nvPr/>
        </p:nvSpPr>
        <p:spPr bwMode="auto">
          <a:xfrm rot="16200000">
            <a:off x="3393617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CF1C6B8-254B-4AD6-A854-1B34564DFA64}"/>
              </a:ext>
            </a:extLst>
          </p:cNvPr>
          <p:cNvSpPr/>
          <p:nvPr/>
        </p:nvSpPr>
        <p:spPr bwMode="auto">
          <a:xfrm rot="16200000">
            <a:off x="383000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/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EED2F805-9B44-4FE3-A46B-E9E606C4E59B}"/>
              </a:ext>
            </a:extLst>
          </p:cNvPr>
          <p:cNvSpPr/>
          <p:nvPr/>
        </p:nvSpPr>
        <p:spPr bwMode="auto">
          <a:xfrm>
            <a:off x="3762639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7AE9FE7-93BF-4F16-B746-B504AE7AEBED}"/>
              </a:ext>
            </a:extLst>
          </p:cNvPr>
          <p:cNvSpPr/>
          <p:nvPr/>
        </p:nvSpPr>
        <p:spPr bwMode="auto">
          <a:xfrm>
            <a:off x="7595938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23C15C-E3F0-4A06-BF30-7256C267AEE0}"/>
              </a:ext>
            </a:extLst>
          </p:cNvPr>
          <p:cNvSpPr/>
          <p:nvPr/>
        </p:nvSpPr>
        <p:spPr bwMode="auto">
          <a:xfrm>
            <a:off x="11395944" y="13436547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FFBD0BB3-D112-4DD0-9443-E2CBB101B999}"/>
              </a:ext>
            </a:extLst>
          </p:cNvPr>
          <p:cNvSpPr/>
          <p:nvPr/>
        </p:nvSpPr>
        <p:spPr bwMode="auto">
          <a:xfrm rot="16200000">
            <a:off x="761469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25A643C8-1FE0-41CB-9DEF-0B9B1465D3D9}"/>
              </a:ext>
            </a:extLst>
          </p:cNvPr>
          <p:cNvSpPr/>
          <p:nvPr/>
        </p:nvSpPr>
        <p:spPr bwMode="auto">
          <a:xfrm rot="16200000">
            <a:off x="11374113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E347CE-1835-436A-A957-728025918AAC}"/>
              </a:ext>
            </a:extLst>
          </p:cNvPr>
          <p:cNvSpPr/>
          <p:nvPr/>
        </p:nvSpPr>
        <p:spPr bwMode="auto">
          <a:xfrm>
            <a:off x="19328797" y="13536461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89EFECF7-F964-4D6B-A1F1-56268571E291}"/>
              </a:ext>
            </a:extLst>
          </p:cNvPr>
          <p:cNvSpPr/>
          <p:nvPr/>
        </p:nvSpPr>
        <p:spPr bwMode="auto">
          <a:xfrm rot="16200000">
            <a:off x="19321363" y="12546913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60B118D-FF0C-4295-B5E8-E36778466B0C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00314" y="14544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9E21-FA30-462F-832B-F3A79133ACEA}"/>
              </a:ext>
            </a:extLst>
          </p:cNvPr>
          <p:cNvCxnSpPr/>
          <p:nvPr/>
        </p:nvCxnSpPr>
        <p:spPr>
          <a:xfrm>
            <a:off x="8533613" y="1460349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BE2E39D-F89F-41B8-B616-E8F96C1FA6C3}"/>
              </a:ext>
            </a:extLst>
          </p:cNvPr>
          <p:cNvCxnSpPr>
            <a:cxnSpLocks/>
          </p:cNvCxnSpPr>
          <p:nvPr/>
        </p:nvCxnSpPr>
        <p:spPr>
          <a:xfrm>
            <a:off x="12333619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C12B6D-CAE8-402C-9453-7DC390108C26}"/>
              </a:ext>
            </a:extLst>
          </p:cNvPr>
          <p:cNvCxnSpPr>
            <a:cxnSpLocks/>
          </p:cNvCxnSpPr>
          <p:nvPr/>
        </p:nvCxnSpPr>
        <p:spPr>
          <a:xfrm>
            <a:off x="17232023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EA8BF25-3E14-4DB9-AC77-729D02986C59}"/>
              </a:ext>
            </a:extLst>
          </p:cNvPr>
          <p:cNvSpPr txBox="1"/>
          <p:nvPr/>
        </p:nvSpPr>
        <p:spPr>
          <a:xfrm>
            <a:off x="14874261" y="1394821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9FF9263-EDE0-4003-9522-BF3E9A66087E}"/>
              </a:ext>
            </a:extLst>
          </p:cNvPr>
          <p:cNvSpPr/>
          <p:nvPr/>
        </p:nvSpPr>
        <p:spPr bwMode="auto">
          <a:xfrm rot="16200000">
            <a:off x="7178308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/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Arrow: Right 88">
            <a:extLst>
              <a:ext uri="{FF2B5EF4-FFF2-40B4-BE49-F238E27FC236}">
                <a16:creationId xmlns:a16="http://schemas.microsoft.com/office/drawing/2014/main" id="{2CC3FEAB-8CAA-425E-836D-A243467208E6}"/>
              </a:ext>
            </a:extLst>
          </p:cNvPr>
          <p:cNvSpPr/>
          <p:nvPr/>
        </p:nvSpPr>
        <p:spPr bwMode="auto">
          <a:xfrm rot="16200000">
            <a:off x="10985446" y="1649347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/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Arrow: Right 90">
            <a:extLst>
              <a:ext uri="{FF2B5EF4-FFF2-40B4-BE49-F238E27FC236}">
                <a16:creationId xmlns:a16="http://schemas.microsoft.com/office/drawing/2014/main" id="{D799839E-C4E3-45D2-BA5C-99AC69663EE2}"/>
              </a:ext>
            </a:extLst>
          </p:cNvPr>
          <p:cNvSpPr/>
          <p:nvPr/>
        </p:nvSpPr>
        <p:spPr bwMode="auto">
          <a:xfrm rot="16200000">
            <a:off x="18899772" y="16493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/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D472360-1628-4705-A231-266F3275CBA9}"/>
              </a:ext>
            </a:extLst>
          </p:cNvPr>
          <p:cNvCxnSpPr>
            <a:cxnSpLocks/>
          </p:cNvCxnSpPr>
          <p:nvPr/>
        </p:nvCxnSpPr>
        <p:spPr>
          <a:xfrm>
            <a:off x="2314827" y="1460349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70AA0F7F-0FF7-4CAE-8269-E86613DBD4CA}"/>
              </a:ext>
            </a:extLst>
          </p:cNvPr>
          <p:cNvSpPr/>
          <p:nvPr/>
        </p:nvSpPr>
        <p:spPr bwMode="auto">
          <a:xfrm rot="16200000">
            <a:off x="383000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6D1CC1A-12E1-4F5C-B22A-917A773F0F1F}"/>
              </a:ext>
            </a:extLst>
          </p:cNvPr>
          <p:cNvSpPr/>
          <p:nvPr/>
        </p:nvSpPr>
        <p:spPr bwMode="auto">
          <a:xfrm>
            <a:off x="3762639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271D698-0304-4DE8-878D-99CA8E23FD75}"/>
              </a:ext>
            </a:extLst>
          </p:cNvPr>
          <p:cNvSpPr/>
          <p:nvPr/>
        </p:nvSpPr>
        <p:spPr bwMode="auto">
          <a:xfrm>
            <a:off x="7595938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F7B11F-8E5E-4BA8-8CE8-BB70C4AF4781}"/>
              </a:ext>
            </a:extLst>
          </p:cNvPr>
          <p:cNvSpPr/>
          <p:nvPr/>
        </p:nvSpPr>
        <p:spPr bwMode="auto">
          <a:xfrm>
            <a:off x="11395944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099BE62B-ACE8-4F6A-AD81-517DBF1F3531}"/>
              </a:ext>
            </a:extLst>
          </p:cNvPr>
          <p:cNvSpPr/>
          <p:nvPr/>
        </p:nvSpPr>
        <p:spPr bwMode="auto">
          <a:xfrm rot="16200000">
            <a:off x="761469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AB0C48CA-7872-4544-9F97-0B4DB189F015}"/>
              </a:ext>
            </a:extLst>
          </p:cNvPr>
          <p:cNvSpPr/>
          <p:nvPr/>
        </p:nvSpPr>
        <p:spPr bwMode="auto">
          <a:xfrm rot="16200000">
            <a:off x="11374113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D6EFFE2-630E-4C96-BA20-CCBB90C3AC7A}"/>
              </a:ext>
            </a:extLst>
          </p:cNvPr>
          <p:cNvSpPr/>
          <p:nvPr/>
        </p:nvSpPr>
        <p:spPr bwMode="auto">
          <a:xfrm>
            <a:off x="19343195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5AABDD11-E0EC-4CCA-8BA4-D97ABD8A7AC6}"/>
              </a:ext>
            </a:extLst>
          </p:cNvPr>
          <p:cNvSpPr/>
          <p:nvPr/>
        </p:nvSpPr>
        <p:spPr bwMode="auto">
          <a:xfrm rot="16200000">
            <a:off x="19321363" y="91348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27F047-1D2A-411A-841B-1126D3258D7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4700314" y="111325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8D5036E-53EC-435E-80C7-F4CD3D412C7A}"/>
              </a:ext>
            </a:extLst>
          </p:cNvPr>
          <p:cNvCxnSpPr/>
          <p:nvPr/>
        </p:nvCxnSpPr>
        <p:spPr>
          <a:xfrm>
            <a:off x="8533613" y="111914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A89188D-439A-42B7-A341-CB8B0A15D088}"/>
              </a:ext>
            </a:extLst>
          </p:cNvPr>
          <p:cNvCxnSpPr>
            <a:cxnSpLocks/>
          </p:cNvCxnSpPr>
          <p:nvPr/>
        </p:nvCxnSpPr>
        <p:spPr>
          <a:xfrm>
            <a:off x="12333619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8201906-1E1A-4C21-A659-EEDBA37D2BFD}"/>
              </a:ext>
            </a:extLst>
          </p:cNvPr>
          <p:cNvCxnSpPr>
            <a:cxnSpLocks/>
          </p:cNvCxnSpPr>
          <p:nvPr/>
        </p:nvCxnSpPr>
        <p:spPr>
          <a:xfrm>
            <a:off x="17232023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0456E3D3-EB8A-4BEC-9F2B-C7CCB2F3109C}"/>
              </a:ext>
            </a:extLst>
          </p:cNvPr>
          <p:cNvSpPr txBox="1"/>
          <p:nvPr/>
        </p:nvSpPr>
        <p:spPr>
          <a:xfrm>
            <a:off x="14874261" y="105361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ADBB4428-841B-4E40-BA3F-92F0711A2A17}"/>
              </a:ext>
            </a:extLst>
          </p:cNvPr>
          <p:cNvSpPr/>
          <p:nvPr/>
        </p:nvSpPr>
        <p:spPr bwMode="auto">
          <a:xfrm rot="16200000">
            <a:off x="383000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F5C25D7-5373-4B0B-9540-E858E267E162}"/>
              </a:ext>
            </a:extLst>
          </p:cNvPr>
          <p:cNvSpPr/>
          <p:nvPr/>
        </p:nvSpPr>
        <p:spPr bwMode="auto">
          <a:xfrm>
            <a:off x="3762639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7F26E1D-C824-45B3-A3E7-C35EE1CC2348}"/>
              </a:ext>
            </a:extLst>
          </p:cNvPr>
          <p:cNvSpPr/>
          <p:nvPr/>
        </p:nvSpPr>
        <p:spPr bwMode="auto">
          <a:xfrm>
            <a:off x="7595938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2157600-BB17-444D-A593-EEEA4895796F}"/>
              </a:ext>
            </a:extLst>
          </p:cNvPr>
          <p:cNvSpPr/>
          <p:nvPr/>
        </p:nvSpPr>
        <p:spPr bwMode="auto">
          <a:xfrm>
            <a:off x="11395944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A1483746-7556-4B95-9823-C4D137F53ABC}"/>
              </a:ext>
            </a:extLst>
          </p:cNvPr>
          <p:cNvSpPr/>
          <p:nvPr/>
        </p:nvSpPr>
        <p:spPr bwMode="auto">
          <a:xfrm rot="16200000">
            <a:off x="761469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EC47EA08-E278-4636-BAA4-717B10C7F877}"/>
              </a:ext>
            </a:extLst>
          </p:cNvPr>
          <p:cNvSpPr/>
          <p:nvPr/>
        </p:nvSpPr>
        <p:spPr bwMode="auto">
          <a:xfrm rot="16200000">
            <a:off x="11374113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0852D21-AD7A-4968-94A9-AAE6702809A4}"/>
              </a:ext>
            </a:extLst>
          </p:cNvPr>
          <p:cNvSpPr/>
          <p:nvPr/>
        </p:nvSpPr>
        <p:spPr bwMode="auto">
          <a:xfrm>
            <a:off x="19343195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32B8CF8F-95FA-4874-B649-0201CE1F8125}"/>
              </a:ext>
            </a:extLst>
          </p:cNvPr>
          <p:cNvSpPr/>
          <p:nvPr/>
        </p:nvSpPr>
        <p:spPr bwMode="auto">
          <a:xfrm rot="16200000">
            <a:off x="19321363" y="56286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80ECB05-F16A-499B-BCAA-7E4899A082E1}"/>
              </a:ext>
            </a:extLst>
          </p:cNvPr>
          <p:cNvCxnSpPr>
            <a:cxnSpLocks/>
            <a:stCxn id="117" idx="3"/>
            <a:endCxn id="118" idx="1"/>
          </p:cNvCxnSpPr>
          <p:nvPr/>
        </p:nvCxnSpPr>
        <p:spPr>
          <a:xfrm>
            <a:off x="4700314" y="76263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16883F-DB4B-4EC7-BBA8-C609A3DBF0E3}"/>
              </a:ext>
            </a:extLst>
          </p:cNvPr>
          <p:cNvCxnSpPr/>
          <p:nvPr/>
        </p:nvCxnSpPr>
        <p:spPr>
          <a:xfrm>
            <a:off x="8533613" y="76852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691E6F4-69D7-4106-9477-80C73473DF59}"/>
              </a:ext>
            </a:extLst>
          </p:cNvPr>
          <p:cNvCxnSpPr>
            <a:cxnSpLocks/>
          </p:cNvCxnSpPr>
          <p:nvPr/>
        </p:nvCxnSpPr>
        <p:spPr>
          <a:xfrm>
            <a:off x="12333619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B579927-4689-42D5-B284-232739919D8F}"/>
              </a:ext>
            </a:extLst>
          </p:cNvPr>
          <p:cNvCxnSpPr>
            <a:cxnSpLocks/>
          </p:cNvCxnSpPr>
          <p:nvPr/>
        </p:nvCxnSpPr>
        <p:spPr>
          <a:xfrm>
            <a:off x="17232023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BD4D988-9D7D-4C8E-A5A8-B6AE4504EE97}"/>
              </a:ext>
            </a:extLst>
          </p:cNvPr>
          <p:cNvSpPr txBox="1"/>
          <p:nvPr/>
        </p:nvSpPr>
        <p:spPr>
          <a:xfrm>
            <a:off x="14874261" y="70299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F56C745-F731-426E-92CC-3F380BA450EA}"/>
              </a:ext>
            </a:extLst>
          </p:cNvPr>
          <p:cNvCxnSpPr>
            <a:cxnSpLocks/>
          </p:cNvCxnSpPr>
          <p:nvPr/>
        </p:nvCxnSpPr>
        <p:spPr>
          <a:xfrm>
            <a:off x="2330365" y="1119144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7C3E80E-DD42-4E9A-B6D8-AB772BC79567}"/>
              </a:ext>
            </a:extLst>
          </p:cNvPr>
          <p:cNvCxnSpPr>
            <a:cxnSpLocks/>
          </p:cNvCxnSpPr>
          <p:nvPr/>
        </p:nvCxnSpPr>
        <p:spPr>
          <a:xfrm>
            <a:off x="2330365" y="7626325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/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/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/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/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14826982" y="4438307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17348E6F-851E-464F-898A-BEAA03CC5A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905703" y="6730950"/>
            <a:ext cx="9992408" cy="94571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D047F0C-F412-478F-A604-16DB3425D1B1}"/>
              </a:ext>
            </a:extLst>
          </p:cNvPr>
          <p:cNvSpPr/>
          <p:nvPr/>
        </p:nvSpPr>
        <p:spPr bwMode="auto">
          <a:xfrm>
            <a:off x="25065706" y="12506564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74D35F2-94D3-45FC-805C-0D66AB9DDCD7}"/>
              </a:ext>
            </a:extLst>
          </p:cNvPr>
          <p:cNvSpPr/>
          <p:nvPr/>
        </p:nvSpPr>
        <p:spPr bwMode="auto">
          <a:xfrm>
            <a:off x="25163003" y="15133607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649355D-E10C-426B-B0E5-FB76E66C8294}"/>
              </a:ext>
            </a:extLst>
          </p:cNvPr>
          <p:cNvSpPr/>
          <p:nvPr/>
        </p:nvSpPr>
        <p:spPr bwMode="auto">
          <a:xfrm>
            <a:off x="5072895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C14066F-D412-486B-A4C4-D4C2C0CA5A94}"/>
              </a:ext>
            </a:extLst>
          </p:cNvPr>
          <p:cNvSpPr/>
          <p:nvPr/>
        </p:nvSpPr>
        <p:spPr bwMode="auto">
          <a:xfrm>
            <a:off x="5072895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FD44CD6-D3EC-4B86-87FE-964D205D7886}"/>
              </a:ext>
            </a:extLst>
          </p:cNvPr>
          <p:cNvSpPr/>
          <p:nvPr/>
        </p:nvSpPr>
        <p:spPr bwMode="auto">
          <a:xfrm>
            <a:off x="5072895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DF001C1-1CB8-46E6-9C36-0702829F2A94}"/>
              </a:ext>
            </a:extLst>
          </p:cNvPr>
          <p:cNvSpPr/>
          <p:nvPr/>
        </p:nvSpPr>
        <p:spPr bwMode="auto">
          <a:xfrm>
            <a:off x="8882112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80796EE-5FBD-4EE4-8C75-2FBCB0BF93E5}"/>
              </a:ext>
            </a:extLst>
          </p:cNvPr>
          <p:cNvSpPr/>
          <p:nvPr/>
        </p:nvSpPr>
        <p:spPr bwMode="auto">
          <a:xfrm>
            <a:off x="12634005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7EE2735-470B-4681-AF9E-7B410BBED461}"/>
              </a:ext>
            </a:extLst>
          </p:cNvPr>
          <p:cNvSpPr/>
          <p:nvPr/>
        </p:nvSpPr>
        <p:spPr bwMode="auto">
          <a:xfrm>
            <a:off x="20566858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1CB19797-54C8-4810-8A70-78D32138A4EA}"/>
              </a:ext>
            </a:extLst>
          </p:cNvPr>
          <p:cNvSpPr/>
          <p:nvPr/>
        </p:nvSpPr>
        <p:spPr bwMode="auto">
          <a:xfrm>
            <a:off x="20566858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C695B68-BEB2-4938-B17E-79958A40C21D}"/>
              </a:ext>
            </a:extLst>
          </p:cNvPr>
          <p:cNvSpPr/>
          <p:nvPr/>
        </p:nvSpPr>
        <p:spPr bwMode="auto">
          <a:xfrm>
            <a:off x="20566858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4FAA974-2C4A-4673-9679-0CB044F00C44}"/>
              </a:ext>
            </a:extLst>
          </p:cNvPr>
          <p:cNvSpPr/>
          <p:nvPr/>
        </p:nvSpPr>
        <p:spPr bwMode="auto">
          <a:xfrm>
            <a:off x="8882112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B97BB565-3DC2-41D2-B7CC-B68DCA2AFDB3}"/>
              </a:ext>
            </a:extLst>
          </p:cNvPr>
          <p:cNvSpPr/>
          <p:nvPr/>
        </p:nvSpPr>
        <p:spPr bwMode="auto">
          <a:xfrm>
            <a:off x="8882112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479EEFE-D63B-4517-A8C9-1A921FA87B90}"/>
              </a:ext>
            </a:extLst>
          </p:cNvPr>
          <p:cNvSpPr/>
          <p:nvPr/>
        </p:nvSpPr>
        <p:spPr bwMode="auto">
          <a:xfrm>
            <a:off x="12634005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0FC316E-B479-472E-85C4-5BD81BB63A4E}"/>
              </a:ext>
            </a:extLst>
          </p:cNvPr>
          <p:cNvSpPr/>
          <p:nvPr/>
        </p:nvSpPr>
        <p:spPr bwMode="auto">
          <a:xfrm>
            <a:off x="12634005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CE35215E-0AA7-426C-AC6F-A521D65DF3A5}"/>
              </a:ext>
            </a:extLst>
          </p:cNvPr>
          <p:cNvCxnSpPr>
            <a:cxnSpLocks/>
          </p:cNvCxnSpPr>
          <p:nvPr/>
        </p:nvCxnSpPr>
        <p:spPr>
          <a:xfrm flipH="1">
            <a:off x="13571681" y="8471987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3BDEBB67-86F2-4747-A44C-0DE18DA9E18B}"/>
              </a:ext>
            </a:extLst>
          </p:cNvPr>
          <p:cNvSpPr txBox="1"/>
          <p:nvPr/>
        </p:nvSpPr>
        <p:spPr>
          <a:xfrm>
            <a:off x="15483760" y="7690855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6876530-3019-4B69-BC97-2E9E06181114}"/>
              </a:ext>
            </a:extLst>
          </p:cNvPr>
          <p:cNvSpPr txBox="1"/>
          <p:nvPr/>
        </p:nvSpPr>
        <p:spPr>
          <a:xfrm>
            <a:off x="15483760" y="11390679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DDA5AAA-3F50-45C4-A623-9770AB3CCCE1}"/>
              </a:ext>
            </a:extLst>
          </p:cNvPr>
          <p:cNvSpPr txBox="1"/>
          <p:nvPr/>
        </p:nvSpPr>
        <p:spPr>
          <a:xfrm>
            <a:off x="15483760" y="1492309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E9A3E72-9232-4E47-90F4-65A1D326D9BA}"/>
              </a:ext>
            </a:extLst>
          </p:cNvPr>
          <p:cNvCxnSpPr>
            <a:cxnSpLocks/>
          </p:cNvCxnSpPr>
          <p:nvPr/>
        </p:nvCxnSpPr>
        <p:spPr>
          <a:xfrm flipH="1">
            <a:off x="13521612" y="12015287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019BDAD8-4006-482F-BDA4-010DBC91C7FF}"/>
              </a:ext>
            </a:extLst>
          </p:cNvPr>
          <p:cNvCxnSpPr>
            <a:cxnSpLocks/>
          </p:cNvCxnSpPr>
          <p:nvPr/>
        </p:nvCxnSpPr>
        <p:spPr>
          <a:xfrm flipH="1">
            <a:off x="13521612" y="15699940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FE9CB42-9CD4-4409-80F5-533DC6587187}"/>
              </a:ext>
            </a:extLst>
          </p:cNvPr>
          <p:cNvCxnSpPr>
            <a:cxnSpLocks/>
          </p:cNvCxnSpPr>
          <p:nvPr/>
        </p:nvCxnSpPr>
        <p:spPr>
          <a:xfrm flipH="1">
            <a:off x="21554602" y="7942450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A1F6A25D-DD07-416F-BF21-BEE5937DE657}"/>
              </a:ext>
            </a:extLst>
          </p:cNvPr>
          <p:cNvCxnSpPr>
            <a:cxnSpLocks/>
          </p:cNvCxnSpPr>
          <p:nvPr/>
        </p:nvCxnSpPr>
        <p:spPr>
          <a:xfrm flipH="1">
            <a:off x="21504533" y="11485750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202DC03D-E0B9-49CF-A2A1-E00BD162DF75}"/>
              </a:ext>
            </a:extLst>
          </p:cNvPr>
          <p:cNvCxnSpPr>
            <a:cxnSpLocks/>
          </p:cNvCxnSpPr>
          <p:nvPr/>
        </p:nvCxnSpPr>
        <p:spPr>
          <a:xfrm flipH="1">
            <a:off x="21504533" y="15170403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Arrow: Right 183">
            <a:extLst>
              <a:ext uri="{FF2B5EF4-FFF2-40B4-BE49-F238E27FC236}">
                <a16:creationId xmlns:a16="http://schemas.microsoft.com/office/drawing/2014/main" id="{501824CE-F3FF-40AA-A867-8D7DFB596A66}"/>
              </a:ext>
            </a:extLst>
          </p:cNvPr>
          <p:cNvSpPr/>
          <p:nvPr/>
        </p:nvSpPr>
        <p:spPr bwMode="auto">
          <a:xfrm rot="17840307">
            <a:off x="4660269" y="16766039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5" name="Arrow: Right 184">
            <a:extLst>
              <a:ext uri="{FF2B5EF4-FFF2-40B4-BE49-F238E27FC236}">
                <a16:creationId xmlns:a16="http://schemas.microsoft.com/office/drawing/2014/main" id="{BFB4D32E-BFBA-47B0-BA17-8718094C7895}"/>
              </a:ext>
            </a:extLst>
          </p:cNvPr>
          <p:cNvSpPr/>
          <p:nvPr/>
        </p:nvSpPr>
        <p:spPr bwMode="auto">
          <a:xfrm rot="17840307">
            <a:off x="8318740" y="16742545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0DD9550E-FFA2-4F18-9631-3B5E2D6C7626}"/>
              </a:ext>
            </a:extLst>
          </p:cNvPr>
          <p:cNvSpPr/>
          <p:nvPr/>
        </p:nvSpPr>
        <p:spPr bwMode="auto">
          <a:xfrm rot="17840307">
            <a:off x="12161420" y="16742545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7" name="Arrow: Right 186">
            <a:extLst>
              <a:ext uri="{FF2B5EF4-FFF2-40B4-BE49-F238E27FC236}">
                <a16:creationId xmlns:a16="http://schemas.microsoft.com/office/drawing/2014/main" id="{08888E5C-B68B-4D5A-940F-9EACE77D8858}"/>
              </a:ext>
            </a:extLst>
          </p:cNvPr>
          <p:cNvSpPr/>
          <p:nvPr/>
        </p:nvSpPr>
        <p:spPr bwMode="auto">
          <a:xfrm rot="17840307">
            <a:off x="20081209" y="16667752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0" name="Arrow: Right 189">
            <a:extLst>
              <a:ext uri="{FF2B5EF4-FFF2-40B4-BE49-F238E27FC236}">
                <a16:creationId xmlns:a16="http://schemas.microsoft.com/office/drawing/2014/main" id="{917321DC-79FE-48D6-882D-24CED49C68F0}"/>
              </a:ext>
            </a:extLst>
          </p:cNvPr>
          <p:cNvSpPr/>
          <p:nvPr/>
        </p:nvSpPr>
        <p:spPr bwMode="auto">
          <a:xfrm rot="14467253">
            <a:off x="20309148" y="5557082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1" name="Arrow: Right 190">
            <a:extLst>
              <a:ext uri="{FF2B5EF4-FFF2-40B4-BE49-F238E27FC236}">
                <a16:creationId xmlns:a16="http://schemas.microsoft.com/office/drawing/2014/main" id="{5088ACD3-9F0A-4C83-A684-9D59CF6DFA14}"/>
              </a:ext>
            </a:extLst>
          </p:cNvPr>
          <p:cNvSpPr/>
          <p:nvPr/>
        </p:nvSpPr>
        <p:spPr bwMode="auto">
          <a:xfrm rot="14467253">
            <a:off x="12362168" y="5615900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2" name="Arrow: Right 191">
            <a:extLst>
              <a:ext uri="{FF2B5EF4-FFF2-40B4-BE49-F238E27FC236}">
                <a16:creationId xmlns:a16="http://schemas.microsoft.com/office/drawing/2014/main" id="{3683D8F4-3313-4B8A-A5AA-28AA40865C7D}"/>
              </a:ext>
            </a:extLst>
          </p:cNvPr>
          <p:cNvSpPr/>
          <p:nvPr/>
        </p:nvSpPr>
        <p:spPr bwMode="auto">
          <a:xfrm rot="14467253">
            <a:off x="8649287" y="5635153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3" name="Arrow: Right 192">
            <a:extLst>
              <a:ext uri="{FF2B5EF4-FFF2-40B4-BE49-F238E27FC236}">
                <a16:creationId xmlns:a16="http://schemas.microsoft.com/office/drawing/2014/main" id="{F04E1261-54A1-4C96-9DAC-D70110F9501F}"/>
              </a:ext>
            </a:extLst>
          </p:cNvPr>
          <p:cNvSpPr/>
          <p:nvPr/>
        </p:nvSpPr>
        <p:spPr bwMode="auto">
          <a:xfrm rot="14467253">
            <a:off x="4858135" y="5635152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1056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2577832" y="3514977"/>
            <a:ext cx="2018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picture showing kids are playing.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E77F8FC-4F45-47CE-965B-7FDB63949D9A}"/>
              </a:ext>
            </a:extLst>
          </p:cNvPr>
          <p:cNvSpPr txBox="1"/>
          <p:nvPr/>
        </p:nvSpPr>
        <p:spPr>
          <a:xfrm>
            <a:off x="3098796" y="4756918"/>
            <a:ext cx="12388854" cy="1505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level vocabulary:</a:t>
            </a:r>
          </a:p>
          <a:p>
            <a:endParaRPr lang="en-US" dirty="0"/>
          </a:p>
          <a:p>
            <a:r>
              <a:rPr lang="en-US" dirty="0"/>
              <a:t>[</a:t>
            </a:r>
          </a:p>
          <a:p>
            <a:pPr lvl="1"/>
            <a:r>
              <a:rPr lang="en-US" dirty="0"/>
              <a:t>a					0</a:t>
            </a:r>
          </a:p>
          <a:p>
            <a:pPr lvl="1"/>
            <a:r>
              <a:rPr lang="en-US" dirty="0"/>
              <a:t>aa					1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air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is 					2876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… </a:t>
            </a:r>
          </a:p>
          <a:p>
            <a:pPr lvl="1"/>
            <a:r>
              <a:rPr lang="en-US" dirty="0"/>
              <a:t>this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playing				27890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zinc</a:t>
            </a:r>
          </a:p>
          <a:p>
            <a:r>
              <a:rPr lang="en-US" dirty="0"/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B57CF-2562-4670-817B-90059F537889}"/>
              </a:ext>
            </a:extLst>
          </p:cNvPr>
          <p:cNvSpPr txBox="1"/>
          <p:nvPr/>
        </p:nvSpPr>
        <p:spPr>
          <a:xfrm>
            <a:off x="19326225" y="4135948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one-hot encoding for words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ACA6469-8D75-4BE3-8EB2-C4B0D8EB1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878071"/>
              </p:ext>
            </p:extLst>
          </p:nvPr>
        </p:nvGraphicFramePr>
        <p:xfrm>
          <a:off x="18276197" y="6962523"/>
          <a:ext cx="13823950" cy="11214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4850">
                  <a:extLst>
                    <a:ext uri="{9D8B030D-6E8A-4147-A177-3AD203B41FA5}">
                      <a16:colId xmlns:a16="http://schemas.microsoft.com/office/drawing/2014/main" val="3846623159"/>
                    </a:ext>
                  </a:extLst>
                </a:gridCol>
                <a:gridCol w="1974850">
                  <a:extLst>
                    <a:ext uri="{9D8B030D-6E8A-4147-A177-3AD203B41FA5}">
                      <a16:colId xmlns:a16="http://schemas.microsoft.com/office/drawing/2014/main" val="3706477742"/>
                    </a:ext>
                  </a:extLst>
                </a:gridCol>
                <a:gridCol w="1974850">
                  <a:extLst>
                    <a:ext uri="{9D8B030D-6E8A-4147-A177-3AD203B41FA5}">
                      <a16:colId xmlns:a16="http://schemas.microsoft.com/office/drawing/2014/main" val="2710088590"/>
                    </a:ext>
                  </a:extLst>
                </a:gridCol>
                <a:gridCol w="1974850">
                  <a:extLst>
                    <a:ext uri="{9D8B030D-6E8A-4147-A177-3AD203B41FA5}">
                      <a16:colId xmlns:a16="http://schemas.microsoft.com/office/drawing/2014/main" val="1630467967"/>
                    </a:ext>
                  </a:extLst>
                </a:gridCol>
                <a:gridCol w="1974850">
                  <a:extLst>
                    <a:ext uri="{9D8B030D-6E8A-4147-A177-3AD203B41FA5}">
                      <a16:colId xmlns:a16="http://schemas.microsoft.com/office/drawing/2014/main" val="112474333"/>
                    </a:ext>
                  </a:extLst>
                </a:gridCol>
                <a:gridCol w="1974850">
                  <a:extLst>
                    <a:ext uri="{9D8B030D-6E8A-4147-A177-3AD203B41FA5}">
                      <a16:colId xmlns:a16="http://schemas.microsoft.com/office/drawing/2014/main" val="3533751974"/>
                    </a:ext>
                  </a:extLst>
                </a:gridCol>
                <a:gridCol w="1974850">
                  <a:extLst>
                    <a:ext uri="{9D8B030D-6E8A-4147-A177-3AD203B41FA5}">
                      <a16:colId xmlns:a16="http://schemas.microsoft.com/office/drawing/2014/main" val="3301435428"/>
                    </a:ext>
                  </a:extLst>
                </a:gridCol>
              </a:tblGrid>
              <a:tr h="16020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281579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185948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220448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37222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10484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7708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2560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83A066-3BF8-417A-A7A4-E2C32D36066C}"/>
              </a:ext>
            </a:extLst>
          </p:cNvPr>
          <p:cNvSpPr txBox="1"/>
          <p:nvPr/>
        </p:nvSpPr>
        <p:spPr>
          <a:xfrm>
            <a:off x="20564476" y="5953720"/>
            <a:ext cx="266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B6F7A87-AF7E-4748-BD6E-832396E32F5F}"/>
              </a:ext>
            </a:extLst>
          </p:cNvPr>
          <p:cNvSpPr txBox="1"/>
          <p:nvPr/>
        </p:nvSpPr>
        <p:spPr>
          <a:xfrm>
            <a:off x="27393900" y="5943600"/>
            <a:ext cx="407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6C4EFC-7675-4AE7-A15E-DBECBAE05725}"/>
              </a:ext>
            </a:extLst>
          </p:cNvPr>
          <p:cNvCxnSpPr/>
          <p:nvPr/>
        </p:nvCxnSpPr>
        <p:spPr>
          <a:xfrm>
            <a:off x="16563975" y="6962523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9B68E7-BDF5-48CB-A795-CD1AB215DB4E}"/>
              </a:ext>
            </a:extLst>
          </p:cNvPr>
          <p:cNvCxnSpPr/>
          <p:nvPr/>
        </p:nvCxnSpPr>
        <p:spPr>
          <a:xfrm>
            <a:off x="17354550" y="6962523"/>
            <a:ext cx="0" cy="11214098"/>
          </a:xfrm>
          <a:prstGeom prst="straightConnector1">
            <a:avLst/>
          </a:prstGeom>
          <a:ln w="1016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F346A47-36DA-4111-B543-F3A3B0000A80}"/>
              </a:ext>
            </a:extLst>
          </p:cNvPr>
          <p:cNvCxnSpPr/>
          <p:nvPr/>
        </p:nvCxnSpPr>
        <p:spPr>
          <a:xfrm>
            <a:off x="16592550" y="18243044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4776BA-4BFB-44CF-AF0C-9CCCFE95954A}"/>
              </a:ext>
            </a:extLst>
          </p:cNvPr>
          <p:cNvSpPr txBox="1"/>
          <p:nvPr/>
        </p:nvSpPr>
        <p:spPr>
          <a:xfrm>
            <a:off x="13808972" y="12022275"/>
            <a:ext cx="3638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vocabulary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C3A9D3-EC71-471E-9AA3-12FC7BDB632C}"/>
              </a:ext>
            </a:extLst>
          </p:cNvPr>
          <p:cNvSpPr txBox="1"/>
          <p:nvPr/>
        </p:nvSpPr>
        <p:spPr>
          <a:xfrm>
            <a:off x="32578230" y="6932273"/>
            <a:ext cx="3620395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10K-30K entries in English vocabulary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4000" dirty="0"/>
              <a:t>Assume all words are orthogonal to each other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Does not utilize any “pre-training”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B39609-C4E7-4120-AE25-8829D1943185}"/>
              </a:ext>
            </a:extLst>
          </p:cNvPr>
          <p:cNvSpPr/>
          <p:nvPr/>
        </p:nvSpPr>
        <p:spPr bwMode="auto">
          <a:xfrm>
            <a:off x="20269765" y="6962523"/>
            <a:ext cx="1943121" cy="11214098"/>
          </a:xfrm>
          <a:prstGeom prst="rect">
            <a:avLst/>
          </a:prstGeom>
          <a:noFill/>
          <a:ln w="7620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noFill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004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E77F8FC-4F45-47CE-965B-7FDB63949D9A}"/>
              </a:ext>
            </a:extLst>
          </p:cNvPr>
          <p:cNvSpPr txBox="1"/>
          <p:nvPr/>
        </p:nvSpPr>
        <p:spPr>
          <a:xfrm>
            <a:off x="3098796" y="3728218"/>
            <a:ext cx="12388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 level vocabulary: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B57CF-2562-4670-817B-90059F537889}"/>
              </a:ext>
            </a:extLst>
          </p:cNvPr>
          <p:cNvSpPr txBox="1"/>
          <p:nvPr/>
        </p:nvSpPr>
        <p:spPr>
          <a:xfrm>
            <a:off x="17306925" y="3743710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one-hot encoding for characters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353DA-ECF6-4FE0-B90B-7DCBE575B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6" y="5059277"/>
            <a:ext cx="5910260" cy="128490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92B964-9F41-4DDF-B52B-241021D6664E}"/>
              </a:ext>
            </a:extLst>
          </p:cNvPr>
          <p:cNvSpPr txBox="1"/>
          <p:nvPr/>
        </p:nvSpPr>
        <p:spPr>
          <a:xfrm>
            <a:off x="16868775" y="6086860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 use compact representation: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337C4-0302-4DB0-9DB8-1852B1C2CA1C}"/>
              </a:ext>
            </a:extLst>
          </p:cNvPr>
          <p:cNvSpPr/>
          <p:nvPr/>
        </p:nvSpPr>
        <p:spPr>
          <a:xfrm>
            <a:off x="15765378" y="8415425"/>
            <a:ext cx="142654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This is a picture showing kids are playing.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9D23E7-3EBA-47D8-A50F-2CF2E1DA2553}"/>
              </a:ext>
            </a:extLst>
          </p:cNvPr>
          <p:cNvCxnSpPr>
            <a:cxnSpLocks/>
          </p:cNvCxnSpPr>
          <p:nvPr/>
        </p:nvCxnSpPr>
        <p:spPr>
          <a:xfrm flipV="1">
            <a:off x="13430250" y="9316245"/>
            <a:ext cx="2658978" cy="191900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6B0B13B4-975A-4ECA-A8E7-34EC5DDFF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2454"/>
              </p:ext>
            </p:extLst>
          </p:nvPr>
        </p:nvGraphicFramePr>
        <p:xfrm>
          <a:off x="11525250" y="11444282"/>
          <a:ext cx="17417145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3429">
                  <a:extLst>
                    <a:ext uri="{9D8B030D-6E8A-4147-A177-3AD203B41FA5}">
                      <a16:colId xmlns:a16="http://schemas.microsoft.com/office/drawing/2014/main" val="1791781293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1814293077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356749708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379808502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3472433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T: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h:12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i:13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s:23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416857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5879DD-0DD1-41F8-8855-2540475AD699}"/>
              </a:ext>
            </a:extLst>
          </p:cNvPr>
          <p:cNvCxnSpPr>
            <a:cxnSpLocks/>
          </p:cNvCxnSpPr>
          <p:nvPr/>
        </p:nvCxnSpPr>
        <p:spPr>
          <a:xfrm flipH="1" flipV="1">
            <a:off x="16359939" y="9316245"/>
            <a:ext cx="213561" cy="191900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BB98BF-E0BB-4D2E-843D-57207E7082DB}"/>
              </a:ext>
            </a:extLst>
          </p:cNvPr>
          <p:cNvCxnSpPr>
            <a:cxnSpLocks/>
          </p:cNvCxnSpPr>
          <p:nvPr/>
        </p:nvCxnSpPr>
        <p:spPr>
          <a:xfrm flipH="1" flipV="1">
            <a:off x="16799336" y="9338756"/>
            <a:ext cx="3203166" cy="189649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F8290B-F258-45E4-9B8E-1F2EC890DFB7}"/>
              </a:ext>
            </a:extLst>
          </p:cNvPr>
          <p:cNvCxnSpPr>
            <a:cxnSpLocks/>
          </p:cNvCxnSpPr>
          <p:nvPr/>
        </p:nvCxnSpPr>
        <p:spPr>
          <a:xfrm flipH="1" flipV="1">
            <a:off x="17306926" y="9316245"/>
            <a:ext cx="6219824" cy="171370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004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Use character vocabulary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FD30AC4-D3EE-4457-AAA6-07810CBCD455}"/>
              </a:ext>
            </a:extLst>
          </p:cNvPr>
          <p:cNvSpPr/>
          <p:nvPr/>
        </p:nvSpPr>
        <p:spPr bwMode="auto">
          <a:xfrm rot="16200000">
            <a:off x="4729648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13BAF1-F6C5-4E80-BE0B-11E36C4F0378}"/>
                  </a:ext>
                </a:extLst>
              </p:cNvPr>
              <p:cNvSpPr txBox="1"/>
              <p:nvPr/>
            </p:nvSpPr>
            <p:spPr>
              <a:xfrm>
                <a:off x="5210042" y="15881935"/>
                <a:ext cx="7373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13BAF1-F6C5-4E80-BE0B-11E36C4F0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042" y="15881935"/>
                <a:ext cx="737381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094B332B-2D68-48D3-BAA5-F08AE72F835C}"/>
              </a:ext>
            </a:extLst>
          </p:cNvPr>
          <p:cNvSpPr/>
          <p:nvPr/>
        </p:nvSpPr>
        <p:spPr bwMode="auto">
          <a:xfrm>
            <a:off x="5098672" y="996357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E97C3D-6B92-4512-B577-50D66B45CB85}"/>
              </a:ext>
            </a:extLst>
          </p:cNvPr>
          <p:cNvSpPr/>
          <p:nvPr/>
        </p:nvSpPr>
        <p:spPr bwMode="auto">
          <a:xfrm>
            <a:off x="8931971" y="996357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C77E88-F41F-4090-9A3E-420734EB52A8}"/>
              </a:ext>
            </a:extLst>
          </p:cNvPr>
          <p:cNvSpPr/>
          <p:nvPr/>
        </p:nvSpPr>
        <p:spPr bwMode="auto">
          <a:xfrm>
            <a:off x="12731977" y="996357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64794B-3345-4392-A24F-A8C5A48FBC20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036347" y="11911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0A7FC8-DAC1-43F3-A788-13D24C6DEABF}"/>
              </a:ext>
            </a:extLst>
          </p:cNvPr>
          <p:cNvCxnSpPr/>
          <p:nvPr/>
        </p:nvCxnSpPr>
        <p:spPr>
          <a:xfrm>
            <a:off x="9869646" y="11911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79CF19D-E6B2-49BF-A70A-236863D34261}"/>
              </a:ext>
            </a:extLst>
          </p:cNvPr>
          <p:cNvCxnSpPr>
            <a:cxnSpLocks/>
          </p:cNvCxnSpPr>
          <p:nvPr/>
        </p:nvCxnSpPr>
        <p:spPr>
          <a:xfrm>
            <a:off x="3650860" y="1191157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3C184E-A222-49E2-BC3C-042FE26C03E1}"/>
                  </a:ext>
                </a:extLst>
              </p:cNvPr>
              <p:cNvSpPr txBox="1"/>
              <p:nvPr/>
            </p:nvSpPr>
            <p:spPr>
              <a:xfrm>
                <a:off x="1930076" y="113377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3C184E-A222-49E2-BC3C-042FE26C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76" y="11337725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FB5BAA6D-1ACF-4D49-966C-62910AA5BD1B}"/>
              </a:ext>
            </a:extLst>
          </p:cNvPr>
          <p:cNvSpPr/>
          <p:nvPr/>
        </p:nvSpPr>
        <p:spPr bwMode="auto">
          <a:xfrm rot="16200000">
            <a:off x="4729649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81D651D-33F4-4E32-957B-59819CD989C7}"/>
                  </a:ext>
                </a:extLst>
              </p:cNvPr>
              <p:cNvSpPr txBox="1"/>
              <p:nvPr/>
            </p:nvSpPr>
            <p:spPr>
              <a:xfrm>
                <a:off x="5282978" y="7094490"/>
                <a:ext cx="57227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81D651D-33F4-4E32-957B-59819CD98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978" y="7094490"/>
                <a:ext cx="57227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row: Right 40">
            <a:extLst>
              <a:ext uri="{FF2B5EF4-FFF2-40B4-BE49-F238E27FC236}">
                <a16:creationId xmlns:a16="http://schemas.microsoft.com/office/drawing/2014/main" id="{FF39A8EF-90F7-496F-94CB-9CCFDD79B92B}"/>
              </a:ext>
            </a:extLst>
          </p:cNvPr>
          <p:cNvSpPr/>
          <p:nvPr/>
        </p:nvSpPr>
        <p:spPr bwMode="auto">
          <a:xfrm rot="16200000">
            <a:off x="8514339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CA2C03-71B4-4A15-9BEC-9F0B38AA8FF8}"/>
                  </a:ext>
                </a:extLst>
              </p:cNvPr>
              <p:cNvSpPr txBox="1"/>
              <p:nvPr/>
            </p:nvSpPr>
            <p:spPr>
              <a:xfrm>
                <a:off x="9067668" y="7094490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CA2C03-71B4-4A15-9BEC-9F0B38AA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68" y="7094490"/>
                <a:ext cx="448841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row: Right 42">
            <a:extLst>
              <a:ext uri="{FF2B5EF4-FFF2-40B4-BE49-F238E27FC236}">
                <a16:creationId xmlns:a16="http://schemas.microsoft.com/office/drawing/2014/main" id="{E20A3F88-7948-4F04-8072-10A26A97A10C}"/>
              </a:ext>
            </a:extLst>
          </p:cNvPr>
          <p:cNvSpPr/>
          <p:nvPr/>
        </p:nvSpPr>
        <p:spPr bwMode="auto">
          <a:xfrm rot="16200000">
            <a:off x="12273756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9144A2-50CF-4117-BDFA-8485D7B587A2}"/>
                  </a:ext>
                </a:extLst>
              </p:cNvPr>
              <p:cNvSpPr txBox="1"/>
              <p:nvPr/>
            </p:nvSpPr>
            <p:spPr>
              <a:xfrm>
                <a:off x="12827085" y="7094490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9144A2-50CF-4117-BDFA-8485D7B58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7085" y="7094490"/>
                <a:ext cx="44884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2A2D386-6B22-467A-B57A-2D80D55FF75C}"/>
              </a:ext>
            </a:extLst>
          </p:cNvPr>
          <p:cNvSpPr txBox="1"/>
          <p:nvPr/>
        </p:nvSpPr>
        <p:spPr>
          <a:xfrm>
            <a:off x="4953000" y="4225987"/>
            <a:ext cx="5796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Hello!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64242E-C932-4D59-A7F9-75DD77A3972E}"/>
              </a:ext>
            </a:extLst>
          </p:cNvPr>
          <p:cNvSpPr/>
          <p:nvPr/>
        </p:nvSpPr>
        <p:spPr bwMode="auto">
          <a:xfrm>
            <a:off x="16531983" y="9963572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1FFD5A-1935-4239-B2F9-580750D51FD1}"/>
              </a:ext>
            </a:extLst>
          </p:cNvPr>
          <p:cNvCxnSpPr/>
          <p:nvPr/>
        </p:nvCxnSpPr>
        <p:spPr>
          <a:xfrm>
            <a:off x="13669652" y="11911570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6D16B4C7-A92F-427E-B972-6E1582DD131E}"/>
              </a:ext>
            </a:extLst>
          </p:cNvPr>
          <p:cNvSpPr/>
          <p:nvPr/>
        </p:nvSpPr>
        <p:spPr bwMode="auto">
          <a:xfrm rot="16200000">
            <a:off x="16073762" y="863755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821366-51A8-49C8-8601-D10CFD8F0F08}"/>
                  </a:ext>
                </a:extLst>
              </p:cNvPr>
              <p:cNvSpPr txBox="1"/>
              <p:nvPr/>
            </p:nvSpPr>
            <p:spPr>
              <a:xfrm>
                <a:off x="16627091" y="7094488"/>
                <a:ext cx="59150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821366-51A8-49C8-8601-D10CFD8F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7091" y="7094488"/>
                <a:ext cx="591509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23A4E93F-16B6-4A26-B1EA-0D8316F7AD5D}"/>
              </a:ext>
            </a:extLst>
          </p:cNvPr>
          <p:cNvSpPr/>
          <p:nvPr/>
        </p:nvSpPr>
        <p:spPr bwMode="auto">
          <a:xfrm>
            <a:off x="20327304" y="996357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6F4819B-39BC-442A-B011-004C4A1E1AC3}"/>
              </a:ext>
            </a:extLst>
          </p:cNvPr>
          <p:cNvCxnSpPr/>
          <p:nvPr/>
        </p:nvCxnSpPr>
        <p:spPr>
          <a:xfrm>
            <a:off x="17464973" y="11911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5B79C60A-D30D-4438-A8FD-42FBE09734A9}"/>
              </a:ext>
            </a:extLst>
          </p:cNvPr>
          <p:cNvSpPr/>
          <p:nvPr/>
        </p:nvSpPr>
        <p:spPr bwMode="auto">
          <a:xfrm rot="16200000">
            <a:off x="19869083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EC07AC4-9413-4BC9-94D0-1CE6351F3059}"/>
                  </a:ext>
                </a:extLst>
              </p:cNvPr>
              <p:cNvSpPr txBox="1"/>
              <p:nvPr/>
            </p:nvSpPr>
            <p:spPr>
              <a:xfrm>
                <a:off x="20422412" y="7094490"/>
                <a:ext cx="389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EC07AC4-9413-4BC9-94D0-1CE6351F3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2412" y="7094490"/>
                <a:ext cx="389530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B9FFE16B-C278-4780-BD8C-53189C2BCD3F}"/>
              </a:ext>
            </a:extLst>
          </p:cNvPr>
          <p:cNvSpPr/>
          <p:nvPr/>
        </p:nvSpPr>
        <p:spPr bwMode="auto">
          <a:xfrm rot="16200000">
            <a:off x="8459527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A672481-4EE1-4F7C-A4A0-93537A3EC9C4}"/>
                  </a:ext>
                </a:extLst>
              </p:cNvPr>
              <p:cNvSpPr txBox="1"/>
              <p:nvPr/>
            </p:nvSpPr>
            <p:spPr>
              <a:xfrm>
                <a:off x="8939921" y="15881935"/>
                <a:ext cx="57227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A672481-4EE1-4F7C-A4A0-93537A3EC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921" y="15881935"/>
                <a:ext cx="572272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row: Right 59">
            <a:extLst>
              <a:ext uri="{FF2B5EF4-FFF2-40B4-BE49-F238E27FC236}">
                <a16:creationId xmlns:a16="http://schemas.microsoft.com/office/drawing/2014/main" id="{0A707DA3-2890-4A6E-8846-2DC4455A2FA1}"/>
              </a:ext>
            </a:extLst>
          </p:cNvPr>
          <p:cNvSpPr/>
          <p:nvPr/>
        </p:nvSpPr>
        <p:spPr bwMode="auto">
          <a:xfrm rot="16200000">
            <a:off x="12284876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B823470-EB2D-43D8-BF2C-A4157BD8867A}"/>
                  </a:ext>
                </a:extLst>
              </p:cNvPr>
              <p:cNvSpPr txBox="1"/>
              <p:nvPr/>
            </p:nvSpPr>
            <p:spPr>
              <a:xfrm>
                <a:off x="12765270" y="15881935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B823470-EB2D-43D8-BF2C-A4157BD8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5270" y="15881935"/>
                <a:ext cx="448841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Arrow: Right 61">
            <a:extLst>
              <a:ext uri="{FF2B5EF4-FFF2-40B4-BE49-F238E27FC236}">
                <a16:creationId xmlns:a16="http://schemas.microsoft.com/office/drawing/2014/main" id="{62D60CFC-FEFD-477E-9FF7-15A5E05E31D4}"/>
              </a:ext>
            </a:extLst>
          </p:cNvPr>
          <p:cNvSpPr/>
          <p:nvPr/>
        </p:nvSpPr>
        <p:spPr bwMode="auto">
          <a:xfrm rot="16200000">
            <a:off x="16171939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F7D9E75-EAB0-401D-91C7-8E648E5631F5}"/>
                  </a:ext>
                </a:extLst>
              </p:cNvPr>
              <p:cNvSpPr txBox="1"/>
              <p:nvPr/>
            </p:nvSpPr>
            <p:spPr>
              <a:xfrm>
                <a:off x="16652333" y="15881935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F7D9E75-EAB0-401D-91C7-8E648E563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2333" y="15881935"/>
                <a:ext cx="448841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row: Right 63">
            <a:extLst>
              <a:ext uri="{FF2B5EF4-FFF2-40B4-BE49-F238E27FC236}">
                <a16:creationId xmlns:a16="http://schemas.microsoft.com/office/drawing/2014/main" id="{640ACF33-5BF5-4437-849A-37579DFDB837}"/>
              </a:ext>
            </a:extLst>
          </p:cNvPr>
          <p:cNvSpPr/>
          <p:nvPr/>
        </p:nvSpPr>
        <p:spPr bwMode="auto">
          <a:xfrm rot="16200000">
            <a:off x="19918647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E39BEE2-6662-4A89-BA17-F0ADE1DF40F1}"/>
                  </a:ext>
                </a:extLst>
              </p:cNvPr>
              <p:cNvSpPr txBox="1"/>
              <p:nvPr/>
            </p:nvSpPr>
            <p:spPr>
              <a:xfrm>
                <a:off x="20399041" y="15881935"/>
                <a:ext cx="59150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E39BEE2-6662-4A89-BA17-F0ADE1DF4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9041" y="15881935"/>
                <a:ext cx="591508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F823C79F-9EFB-4A98-B4EE-F9C9034242C3}"/>
              </a:ext>
            </a:extLst>
          </p:cNvPr>
          <p:cNvSpPr/>
          <p:nvPr/>
        </p:nvSpPr>
        <p:spPr bwMode="auto">
          <a:xfrm>
            <a:off x="24157899" y="996357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C2C15DA-9DC9-43A0-A39D-2EB8360E63C5}"/>
              </a:ext>
            </a:extLst>
          </p:cNvPr>
          <p:cNvCxnSpPr/>
          <p:nvPr/>
        </p:nvCxnSpPr>
        <p:spPr>
          <a:xfrm>
            <a:off x="21295568" y="1191156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F128F4D7-7194-4BF8-955D-B2EC1451A81E}"/>
              </a:ext>
            </a:extLst>
          </p:cNvPr>
          <p:cNvSpPr/>
          <p:nvPr/>
        </p:nvSpPr>
        <p:spPr bwMode="auto">
          <a:xfrm rot="16200000">
            <a:off x="23699678" y="863755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B912CDC-E6D3-446B-AEDE-44F13ED5B63B}"/>
                  </a:ext>
                </a:extLst>
              </p:cNvPr>
              <p:cNvSpPr txBox="1"/>
              <p:nvPr/>
            </p:nvSpPr>
            <p:spPr>
              <a:xfrm>
                <a:off x="23211392" y="7094486"/>
                <a:ext cx="296876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𝑬𝑶𝑺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B912CDC-E6D3-446B-AEDE-44F13ED5B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1392" y="7094486"/>
                <a:ext cx="2968761" cy="830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Arrow: Right 69">
            <a:extLst>
              <a:ext uri="{FF2B5EF4-FFF2-40B4-BE49-F238E27FC236}">
                <a16:creationId xmlns:a16="http://schemas.microsoft.com/office/drawing/2014/main" id="{2A8D584C-7289-4369-9E83-15AA51F6BDDF}"/>
              </a:ext>
            </a:extLst>
          </p:cNvPr>
          <p:cNvSpPr/>
          <p:nvPr/>
        </p:nvSpPr>
        <p:spPr bwMode="auto">
          <a:xfrm rot="16200000">
            <a:off x="23749242" y="1450894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B24ADB-2790-41DA-B9EF-5AB47AB8B69E}"/>
                  </a:ext>
                </a:extLst>
              </p:cNvPr>
              <p:cNvSpPr txBox="1"/>
              <p:nvPr/>
            </p:nvSpPr>
            <p:spPr>
              <a:xfrm>
                <a:off x="24229636" y="15881932"/>
                <a:ext cx="389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B24ADB-2790-41DA-B9EF-5AB47AB8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9636" y="15881932"/>
                <a:ext cx="389530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A3AD0CC-54CB-4C89-AE46-5EE5E0D385D5}"/>
              </a:ext>
            </a:extLst>
          </p:cNvPr>
          <p:cNvSpPr txBox="1"/>
          <p:nvPr/>
        </p:nvSpPr>
        <p:spPr>
          <a:xfrm>
            <a:off x="26928883" y="10045063"/>
            <a:ext cx="74866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Casual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Finish with &lt;EOS&gt; token</a:t>
            </a:r>
          </a:p>
        </p:txBody>
      </p:sp>
    </p:spTree>
    <p:extLst>
      <p:ext uri="{BB962C8B-B14F-4D97-AF65-F5344CB8AC3E}">
        <p14:creationId xmlns:p14="http://schemas.microsoft.com/office/powerpoint/2010/main" val="364083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089077" cy="2538411"/>
          </a:xfrm>
        </p:spPr>
        <p:txBody>
          <a:bodyPr/>
          <a:lstStyle/>
          <a:p>
            <a:r>
              <a:rPr lang="en-US" sz="11500" dirty="0"/>
              <a:t>Sequence model for regression or detection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D42D591-F933-43FB-BF0B-D7236F68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083" y="5498975"/>
            <a:ext cx="15367000" cy="922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E7F102-EBB1-44C1-A390-DDC05719B203}"/>
              </a:ext>
            </a:extLst>
          </p:cNvPr>
          <p:cNvSpPr/>
          <p:nvPr/>
        </p:nvSpPr>
        <p:spPr>
          <a:xfrm>
            <a:off x="4267196" y="17911760"/>
            <a:ext cx="4925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http://www.sidc.be/silso/dayssnplot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511E8-DE8F-469E-AE38-947471A3AD74}"/>
              </a:ext>
            </a:extLst>
          </p:cNvPr>
          <p:cNvSpPr txBox="1"/>
          <p:nvPr/>
        </p:nvSpPr>
        <p:spPr>
          <a:xfrm>
            <a:off x="1930396" y="16087115"/>
            <a:ext cx="153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to estimate the number of sunspots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F07E6D-8D95-4071-AFB6-A0EB1534C373}"/>
              </a:ext>
            </a:extLst>
          </p:cNvPr>
          <p:cNvSpPr txBox="1"/>
          <p:nvPr/>
        </p:nvSpPr>
        <p:spPr>
          <a:xfrm>
            <a:off x="21236942" y="16087115"/>
            <a:ext cx="13853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 R-wave trigger from ECG waveform</a:t>
            </a:r>
          </a:p>
        </p:txBody>
      </p:sp>
      <p:pic>
        <p:nvPicPr>
          <p:cNvPr id="1027" name="Picture 2">
            <a:extLst>
              <a:ext uri="{FF2B5EF4-FFF2-40B4-BE49-F238E27FC236}">
                <a16:creationId xmlns:a16="http://schemas.microsoft.com/office/drawing/2014/main" id="{8BE5BAC7-59DA-47FE-9130-159A9AFDB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4"/>
          <a:stretch/>
        </p:blipFill>
        <p:spPr bwMode="auto">
          <a:xfrm>
            <a:off x="18731360" y="4486885"/>
            <a:ext cx="16615410" cy="1160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927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Word embedding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2577832" y="3514977"/>
            <a:ext cx="2018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picture showing kids are playing.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B57CF-2562-4670-817B-90059F537889}"/>
              </a:ext>
            </a:extLst>
          </p:cNvPr>
          <p:cNvSpPr txBox="1"/>
          <p:nvPr/>
        </p:nvSpPr>
        <p:spPr>
          <a:xfrm>
            <a:off x="2577832" y="4777085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 real-value vector to represent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3A066-3BF8-417A-A7A4-E2C32D36066C}"/>
              </a:ext>
            </a:extLst>
          </p:cNvPr>
          <p:cNvSpPr txBox="1"/>
          <p:nvPr/>
        </p:nvSpPr>
        <p:spPr>
          <a:xfrm>
            <a:off x="7902308" y="5971923"/>
            <a:ext cx="266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B6F7A87-AF7E-4748-BD6E-832396E32F5F}"/>
              </a:ext>
            </a:extLst>
          </p:cNvPr>
          <p:cNvSpPr txBox="1"/>
          <p:nvPr/>
        </p:nvSpPr>
        <p:spPr>
          <a:xfrm>
            <a:off x="11334750" y="5971923"/>
            <a:ext cx="407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kids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6C4EFC-7675-4AE7-A15E-DBECBAE05725}"/>
              </a:ext>
            </a:extLst>
          </p:cNvPr>
          <p:cNvCxnSpPr/>
          <p:nvPr/>
        </p:nvCxnSpPr>
        <p:spPr>
          <a:xfrm>
            <a:off x="4143375" y="7028946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9B68E7-BDF5-48CB-A795-CD1AB215DB4E}"/>
              </a:ext>
            </a:extLst>
          </p:cNvPr>
          <p:cNvCxnSpPr/>
          <p:nvPr/>
        </p:nvCxnSpPr>
        <p:spPr>
          <a:xfrm>
            <a:off x="4933950" y="7028946"/>
            <a:ext cx="0" cy="11214098"/>
          </a:xfrm>
          <a:prstGeom prst="straightConnector1">
            <a:avLst/>
          </a:prstGeom>
          <a:ln w="1016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F346A47-36DA-4111-B543-F3A3B0000A80}"/>
              </a:ext>
            </a:extLst>
          </p:cNvPr>
          <p:cNvCxnSpPr/>
          <p:nvPr/>
        </p:nvCxnSpPr>
        <p:spPr>
          <a:xfrm>
            <a:off x="4171950" y="18309467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4776BA-4BFB-44CF-AF0C-9CCCFE95954A}"/>
              </a:ext>
            </a:extLst>
          </p:cNvPr>
          <p:cNvSpPr txBox="1"/>
          <p:nvPr/>
        </p:nvSpPr>
        <p:spPr>
          <a:xfrm>
            <a:off x="1388372" y="12088698"/>
            <a:ext cx="3638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embedding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DBBBC-CB0D-46D7-8085-122F6C0E4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5" y="7002259"/>
            <a:ext cx="8791575" cy="11307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D191F-06D1-4B20-8684-B96FF5D50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4876" y="5419794"/>
            <a:ext cx="14395207" cy="40163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93BA3C-7B62-45CE-B927-35A44B78CC73}"/>
              </a:ext>
            </a:extLst>
          </p:cNvPr>
          <p:cNvSpPr/>
          <p:nvPr/>
        </p:nvSpPr>
        <p:spPr bwMode="auto">
          <a:xfrm>
            <a:off x="19400345" y="13215274"/>
            <a:ext cx="14508655" cy="1255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Embedding layer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4B841FF-D917-459A-9670-3825FED01CCE}"/>
              </a:ext>
            </a:extLst>
          </p:cNvPr>
          <p:cNvSpPr/>
          <p:nvPr/>
        </p:nvSpPr>
        <p:spPr bwMode="auto">
          <a:xfrm rot="16200000">
            <a:off x="19452768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5958701-2DD9-4F24-800C-7928DA2E7F20}"/>
              </a:ext>
            </a:extLst>
          </p:cNvPr>
          <p:cNvSpPr/>
          <p:nvPr/>
        </p:nvSpPr>
        <p:spPr bwMode="auto">
          <a:xfrm rot="16200000">
            <a:off x="21274356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075BEF6-13AD-4CA1-BBB0-2CD919B32C4F}"/>
              </a:ext>
            </a:extLst>
          </p:cNvPr>
          <p:cNvSpPr/>
          <p:nvPr/>
        </p:nvSpPr>
        <p:spPr bwMode="auto">
          <a:xfrm rot="16200000">
            <a:off x="23095944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480401D-60FD-412A-B25A-755C25BB8A09}"/>
              </a:ext>
            </a:extLst>
          </p:cNvPr>
          <p:cNvSpPr/>
          <p:nvPr/>
        </p:nvSpPr>
        <p:spPr bwMode="auto">
          <a:xfrm rot="16200000">
            <a:off x="24917532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9AB10A1-EB07-4DB2-823B-69699F1B8F33}"/>
              </a:ext>
            </a:extLst>
          </p:cNvPr>
          <p:cNvSpPr/>
          <p:nvPr/>
        </p:nvSpPr>
        <p:spPr bwMode="auto">
          <a:xfrm rot="16200000">
            <a:off x="26739120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548A25F-FD84-4149-9862-05A8D37B9294}"/>
              </a:ext>
            </a:extLst>
          </p:cNvPr>
          <p:cNvSpPr/>
          <p:nvPr/>
        </p:nvSpPr>
        <p:spPr bwMode="auto">
          <a:xfrm rot="16200000">
            <a:off x="28560708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C7E6B-0D0B-4D94-831F-BBC9716227E8}"/>
              </a:ext>
            </a:extLst>
          </p:cNvPr>
          <p:cNvSpPr txBox="1"/>
          <p:nvPr/>
        </p:nvSpPr>
        <p:spPr>
          <a:xfrm>
            <a:off x="19602961" y="16415792"/>
            <a:ext cx="1859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A064A-3012-4FB1-BC31-76981F3D2876}"/>
              </a:ext>
            </a:extLst>
          </p:cNvPr>
          <p:cNvSpPr txBox="1"/>
          <p:nvPr/>
        </p:nvSpPr>
        <p:spPr>
          <a:xfrm>
            <a:off x="21835022" y="16415792"/>
            <a:ext cx="1859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E5B442-43CA-45FB-A309-4E006C9F2487}"/>
              </a:ext>
            </a:extLst>
          </p:cNvPr>
          <p:cNvSpPr txBox="1"/>
          <p:nvPr/>
        </p:nvSpPr>
        <p:spPr>
          <a:xfrm>
            <a:off x="23131465" y="16397932"/>
            <a:ext cx="1859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D97974-ED1E-403F-A6B5-A0B128F011FD}"/>
              </a:ext>
            </a:extLst>
          </p:cNvPr>
          <p:cNvSpPr txBox="1"/>
          <p:nvPr/>
        </p:nvSpPr>
        <p:spPr>
          <a:xfrm>
            <a:off x="25011134" y="16415792"/>
            <a:ext cx="2344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picture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B9438B-53BB-4F2F-946C-97D1E3063E6C}"/>
              </a:ext>
            </a:extLst>
          </p:cNvPr>
          <p:cNvSpPr txBox="1"/>
          <p:nvPr/>
        </p:nvSpPr>
        <p:spPr>
          <a:xfrm>
            <a:off x="26648200" y="16415792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showing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75C8AC-68CA-4F3B-9B67-CA64FE300665}"/>
              </a:ext>
            </a:extLst>
          </p:cNvPr>
          <p:cNvSpPr txBox="1"/>
          <p:nvPr/>
        </p:nvSpPr>
        <p:spPr>
          <a:xfrm>
            <a:off x="28242587" y="16415792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kids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889F83B-9594-4BAB-ADAB-B80810223B9A}"/>
              </a:ext>
            </a:extLst>
          </p:cNvPr>
          <p:cNvSpPr/>
          <p:nvPr/>
        </p:nvSpPr>
        <p:spPr bwMode="auto">
          <a:xfrm rot="16200000">
            <a:off x="30382296" y="1501288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C30EE39-38D0-48A6-8621-F6B6FD627359}"/>
              </a:ext>
            </a:extLst>
          </p:cNvPr>
          <p:cNvSpPr/>
          <p:nvPr/>
        </p:nvSpPr>
        <p:spPr bwMode="auto">
          <a:xfrm rot="16200000">
            <a:off x="32203885" y="1496575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7047F7-2846-404D-B2FC-5F4CCFBD3AC7}"/>
              </a:ext>
            </a:extLst>
          </p:cNvPr>
          <p:cNvSpPr txBox="1"/>
          <p:nvPr/>
        </p:nvSpPr>
        <p:spPr>
          <a:xfrm>
            <a:off x="29830762" y="16395660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E59FC-4BA4-4BBC-831A-851349319423}"/>
              </a:ext>
            </a:extLst>
          </p:cNvPr>
          <p:cNvSpPr txBox="1"/>
          <p:nvPr/>
        </p:nvSpPr>
        <p:spPr>
          <a:xfrm>
            <a:off x="31634320" y="16395660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playing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A71F91D-061D-410D-B06C-B9413038C49B}"/>
              </a:ext>
            </a:extLst>
          </p:cNvPr>
          <p:cNvSpPr/>
          <p:nvPr/>
        </p:nvSpPr>
        <p:spPr bwMode="auto">
          <a:xfrm rot="16200000">
            <a:off x="19509193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658864A-FDA7-41C1-8F35-954EAD714AFE}"/>
              </a:ext>
            </a:extLst>
          </p:cNvPr>
          <p:cNvSpPr/>
          <p:nvPr/>
        </p:nvSpPr>
        <p:spPr bwMode="auto">
          <a:xfrm rot="16200000">
            <a:off x="21330781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E2D2560-F332-4DA8-BCC0-75B8430BA98B}"/>
              </a:ext>
            </a:extLst>
          </p:cNvPr>
          <p:cNvSpPr/>
          <p:nvPr/>
        </p:nvSpPr>
        <p:spPr bwMode="auto">
          <a:xfrm rot="16200000">
            <a:off x="23152369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83D53A9-3D35-4918-9AF6-02551DD16016}"/>
              </a:ext>
            </a:extLst>
          </p:cNvPr>
          <p:cNvSpPr/>
          <p:nvPr/>
        </p:nvSpPr>
        <p:spPr bwMode="auto">
          <a:xfrm rot="16200000">
            <a:off x="24973957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80022B5-7AE9-47C2-8539-C6F501031FDF}"/>
              </a:ext>
            </a:extLst>
          </p:cNvPr>
          <p:cNvSpPr/>
          <p:nvPr/>
        </p:nvSpPr>
        <p:spPr bwMode="auto">
          <a:xfrm rot="16200000">
            <a:off x="26795545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2A79CBE-AF2D-4A12-BCF3-ADA7AB7C586A}"/>
              </a:ext>
            </a:extLst>
          </p:cNvPr>
          <p:cNvSpPr/>
          <p:nvPr/>
        </p:nvSpPr>
        <p:spPr bwMode="auto">
          <a:xfrm rot="16200000">
            <a:off x="28617133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BB0C87E-5A85-4B57-9F80-A963600A5CD9}"/>
              </a:ext>
            </a:extLst>
          </p:cNvPr>
          <p:cNvSpPr/>
          <p:nvPr/>
        </p:nvSpPr>
        <p:spPr bwMode="auto">
          <a:xfrm rot="16200000">
            <a:off x="30438721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03DA2DB-DB7C-4408-B1FA-EF4B5149C4E1}"/>
              </a:ext>
            </a:extLst>
          </p:cNvPr>
          <p:cNvSpPr/>
          <p:nvPr/>
        </p:nvSpPr>
        <p:spPr bwMode="auto">
          <a:xfrm rot="16200000">
            <a:off x="32260310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873DD9-E8D5-45A9-8D5F-196C729EE58E}"/>
                  </a:ext>
                </a:extLst>
              </p:cNvPr>
              <p:cNvSpPr txBox="1"/>
              <p:nvPr/>
            </p:nvSpPr>
            <p:spPr>
              <a:xfrm>
                <a:off x="19428550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𝑇h𝑖𝑠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873DD9-E8D5-45A9-8D5F-196C729E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8550" y="10608272"/>
                <a:ext cx="1859455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F7F638-91F3-4D3B-B374-5C5DCD1B3900}"/>
                  </a:ext>
                </a:extLst>
              </p:cNvPr>
              <p:cNvSpPr txBox="1"/>
              <p:nvPr/>
            </p:nvSpPr>
            <p:spPr>
              <a:xfrm>
                <a:off x="23071726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F7F638-91F3-4D3B-B374-5C5DCD1B3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1726" y="10608272"/>
                <a:ext cx="185945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4910E0C-0559-4934-93CA-3CD48BE66781}"/>
                  </a:ext>
                </a:extLst>
              </p:cNvPr>
              <p:cNvSpPr txBox="1"/>
              <p:nvPr/>
            </p:nvSpPr>
            <p:spPr>
              <a:xfrm>
                <a:off x="21250138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4910E0C-0559-4934-93CA-3CD48BE66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0138" y="10608272"/>
                <a:ext cx="185945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12583C8-72F2-4529-9661-7E8E1B04FD6D}"/>
                  </a:ext>
                </a:extLst>
              </p:cNvPr>
              <p:cNvSpPr txBox="1"/>
              <p:nvPr/>
            </p:nvSpPr>
            <p:spPr>
              <a:xfrm>
                <a:off x="24893314" y="10608272"/>
                <a:ext cx="1859455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𝑝𝑖𝑐𝑡𝑢𝑟𝑒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12583C8-72F2-4529-9661-7E8E1B04F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3314" y="10608272"/>
                <a:ext cx="1859455" cy="7554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21F4A7E-EFAE-4DB3-AB16-B9E44A233EB2}"/>
                  </a:ext>
                </a:extLst>
              </p:cNvPr>
              <p:cNvSpPr txBox="1"/>
              <p:nvPr/>
            </p:nvSpPr>
            <p:spPr>
              <a:xfrm>
                <a:off x="26714902" y="10608272"/>
                <a:ext cx="1859455" cy="758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𝑠h𝑜𝑤𝑖𝑛𝑔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21F4A7E-EFAE-4DB3-AB16-B9E44A233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02" y="10608272"/>
                <a:ext cx="1859455" cy="758028"/>
              </a:xfrm>
              <a:prstGeom prst="rect">
                <a:avLst/>
              </a:prstGeom>
              <a:blipFill>
                <a:blip r:embed="rId9"/>
                <a:stretch>
                  <a:fillRect r="-1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77BEF0-1D21-458A-990C-EF2D657AC3E6}"/>
                  </a:ext>
                </a:extLst>
              </p:cNvPr>
              <p:cNvSpPr txBox="1"/>
              <p:nvPr/>
            </p:nvSpPr>
            <p:spPr>
              <a:xfrm>
                <a:off x="28536490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𝑘𝑖𝑑𝑠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77BEF0-1D21-458A-990C-EF2D657AC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6490" y="10608272"/>
                <a:ext cx="185945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08FCE1-FAB1-488F-92AF-3839E7EBFD91}"/>
                  </a:ext>
                </a:extLst>
              </p:cNvPr>
              <p:cNvSpPr txBox="1"/>
              <p:nvPr/>
            </p:nvSpPr>
            <p:spPr>
              <a:xfrm>
                <a:off x="30358078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𝑎𝑟𝑒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08FCE1-FAB1-488F-92AF-3839E7EBF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8078" y="10608272"/>
                <a:ext cx="1859455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26B723-F69D-4A5D-96DF-0162A205007B}"/>
                  </a:ext>
                </a:extLst>
              </p:cNvPr>
              <p:cNvSpPr txBox="1"/>
              <p:nvPr/>
            </p:nvSpPr>
            <p:spPr>
              <a:xfrm>
                <a:off x="32179667" y="10608272"/>
                <a:ext cx="1859455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𝑝𝑙𝑎𝑦𝑖𝑛𝑔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26B723-F69D-4A5D-96DF-0162A2050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667" y="10608272"/>
                <a:ext cx="1859455" cy="7554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192EF2-26F1-4334-87D6-910A39675A93}"/>
                  </a:ext>
                </a:extLst>
              </p:cNvPr>
              <p:cNvSpPr txBox="1"/>
              <p:nvPr/>
            </p:nvSpPr>
            <p:spPr>
              <a:xfrm>
                <a:off x="19831050" y="9634800"/>
                <a:ext cx="87054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192EF2-26F1-4334-87D6-910A39675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1050" y="9634800"/>
                <a:ext cx="8705439" cy="9233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A241D7-9448-43AD-B7EF-F1FED0308CD9}"/>
                  </a:ext>
                </a:extLst>
              </p:cNvPr>
              <p:cNvSpPr/>
              <p:nvPr/>
            </p:nvSpPr>
            <p:spPr>
              <a:xfrm>
                <a:off x="28247446" y="9634800"/>
                <a:ext cx="707898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:r>
                  <a:rPr lang="en-US" sz="2800" dirty="0" err="1"/>
                  <a:t>embedding_dim</a:t>
                </a:r>
                <a:r>
                  <a:rPr lang="en-US" sz="2800" dirty="0"/>
                  <a:t> x </a:t>
                </a:r>
                <a:r>
                  <a:rPr lang="en-US" sz="2800" dirty="0" err="1"/>
                  <a:t>num_embedding</a:t>
                </a:r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A241D7-9448-43AD-B7EF-F1FED0308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446" y="9634800"/>
                <a:ext cx="7078989" cy="923330"/>
              </a:xfrm>
              <a:prstGeom prst="rect">
                <a:avLst/>
              </a:prstGeom>
              <a:blipFill>
                <a:blip r:embed="rId14"/>
                <a:stretch>
                  <a:fillRect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B21619E-24E8-4C2F-8AAE-2CBB52EA9789}"/>
              </a:ext>
            </a:extLst>
          </p:cNvPr>
          <p:cNvSpPr txBox="1"/>
          <p:nvPr/>
        </p:nvSpPr>
        <p:spPr>
          <a:xfrm>
            <a:off x="16744951" y="17751438"/>
            <a:ext cx="11791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</a:t>
            </a:r>
            <a:r>
              <a:rPr lang="en-US" dirty="0"/>
              <a:t> can be learned or pre-trained.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E40BF9-1591-4BFB-A90C-FC3AE2529AA2}"/>
              </a:ext>
            </a:extLst>
          </p:cNvPr>
          <p:cNvSpPr/>
          <p:nvPr/>
        </p:nvSpPr>
        <p:spPr bwMode="auto">
          <a:xfrm>
            <a:off x="7985060" y="7028946"/>
            <a:ext cx="1749491" cy="11214098"/>
          </a:xfrm>
          <a:prstGeom prst="rect">
            <a:avLst/>
          </a:prstGeom>
          <a:noFill/>
          <a:ln w="7620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noFill/>
              <a:latin typeface="Arial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64B56AD-34C4-4B86-9068-C76CEBEB7F08}"/>
              </a:ext>
            </a:extLst>
          </p:cNvPr>
          <p:cNvSpPr/>
          <p:nvPr/>
        </p:nvSpPr>
        <p:spPr bwMode="auto">
          <a:xfrm>
            <a:off x="11538109" y="7014503"/>
            <a:ext cx="1749491" cy="11214098"/>
          </a:xfrm>
          <a:prstGeom prst="rect">
            <a:avLst/>
          </a:prstGeom>
          <a:noFill/>
          <a:ln w="7620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noFill/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2CD0A-1660-49CE-9602-1CE6EE801F25}"/>
              </a:ext>
            </a:extLst>
          </p:cNvPr>
          <p:cNvSpPr txBox="1"/>
          <p:nvPr/>
        </p:nvSpPr>
        <p:spPr>
          <a:xfrm>
            <a:off x="15411450" y="6895253"/>
            <a:ext cx="3284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2038279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Word2Vec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2577832" y="3514977"/>
            <a:ext cx="2018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</a:t>
            </a:r>
            <a:r>
              <a:rPr lang="en-US" b="1" i="1" u="sng" dirty="0"/>
              <a:t>picture</a:t>
            </a:r>
            <a:r>
              <a:rPr lang="en-US" b="1" i="1" dirty="0"/>
              <a:t> showing kids are playing.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59A25-1EBF-4792-94D6-88E9613FEC14}"/>
                  </a:ext>
                </a:extLst>
              </p:cNvPr>
              <p:cNvSpPr txBox="1"/>
              <p:nvPr/>
            </p:nvSpPr>
            <p:spPr>
              <a:xfrm>
                <a:off x="5524498" y="6083908"/>
                <a:ext cx="2362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59A25-1EBF-4792-94D6-88E9613FE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498" y="6083908"/>
                <a:ext cx="236220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D7EFACC-24E0-4921-82C2-31EBFFFB2DA2}"/>
              </a:ext>
            </a:extLst>
          </p:cNvPr>
          <p:cNvSpPr/>
          <p:nvPr/>
        </p:nvSpPr>
        <p:spPr>
          <a:xfrm rot="16200000">
            <a:off x="5867398" y="1512598"/>
            <a:ext cx="1676400" cy="7581904"/>
          </a:xfrm>
          <a:prstGeom prst="leftBrace">
            <a:avLst>
              <a:gd name="adj1" fmla="val 3333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3A5F0-AD08-482E-9EE6-02FE093656C6}"/>
              </a:ext>
            </a:extLst>
          </p:cNvPr>
          <p:cNvSpPr txBox="1"/>
          <p:nvPr/>
        </p:nvSpPr>
        <p:spPr>
          <a:xfrm>
            <a:off x="2577832" y="7772400"/>
            <a:ext cx="92141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Self-supervised learning</a:t>
            </a:r>
          </a:p>
          <a:p>
            <a:endParaRPr lang="en-US" dirty="0"/>
          </a:p>
          <a:p>
            <a:r>
              <a:rPr lang="en-US" dirty="0"/>
              <a:t>X : center word</a:t>
            </a:r>
          </a:p>
          <a:p>
            <a:endParaRPr lang="en-US" dirty="0"/>
          </a:p>
          <a:p>
            <a:r>
              <a:rPr lang="en-US" dirty="0"/>
              <a:t>Y: neighboring word</a:t>
            </a:r>
          </a:p>
        </p:txBody>
      </p:sp>
      <p:graphicFrame>
        <p:nvGraphicFramePr>
          <p:cNvPr id="25" name="Table 50">
            <a:extLst>
              <a:ext uri="{FF2B5EF4-FFF2-40B4-BE49-F238E27FC236}">
                <a16:creationId xmlns:a16="http://schemas.microsoft.com/office/drawing/2014/main" id="{CB85680E-CB06-4731-969D-26D48F250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97315"/>
              </p:ext>
            </p:extLst>
          </p:nvPr>
        </p:nvGraphicFramePr>
        <p:xfrm>
          <a:off x="2914645" y="12382010"/>
          <a:ext cx="550545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2725">
                  <a:extLst>
                    <a:ext uri="{9D8B030D-6E8A-4147-A177-3AD203B41FA5}">
                      <a16:colId xmlns:a16="http://schemas.microsoft.com/office/drawing/2014/main" val="271655144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685275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108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showing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0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27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986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125032"/>
                  </a:ext>
                </a:extLst>
              </a:tr>
            </a:tbl>
          </a:graphicData>
        </a:graphic>
      </p:graphicFrame>
      <p:sp>
        <p:nvSpPr>
          <p:cNvPr id="54" name="Rectangle 53">
            <a:extLst>
              <a:ext uri="{FF2B5EF4-FFF2-40B4-BE49-F238E27FC236}">
                <a16:creationId xmlns:a16="http://schemas.microsoft.com/office/drawing/2014/main" id="{6BEF67DE-82B5-4954-8D70-D9B74EB39AEF}"/>
              </a:ext>
            </a:extLst>
          </p:cNvPr>
          <p:cNvSpPr/>
          <p:nvPr/>
        </p:nvSpPr>
        <p:spPr bwMode="auto">
          <a:xfrm>
            <a:off x="10189619" y="14018346"/>
            <a:ext cx="14508655" cy="1255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Embedding layer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AB60C690-491F-408A-8B70-9DC4BCAEF534}"/>
              </a:ext>
            </a:extLst>
          </p:cNvPr>
          <p:cNvSpPr/>
          <p:nvPr/>
        </p:nvSpPr>
        <p:spPr bwMode="auto">
          <a:xfrm rot="16200000">
            <a:off x="16723924" y="16032023"/>
            <a:ext cx="1440044" cy="61395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6DA5483-C171-46F8-B7E0-93A0FFE74E80}"/>
                  </a:ext>
                </a:extLst>
              </p:cNvPr>
              <p:cNvSpPr/>
              <p:nvPr/>
            </p:nvSpPr>
            <p:spPr bwMode="auto">
              <a:xfrm>
                <a:off x="13062446" y="11207887"/>
                <a:ext cx="8763000" cy="12555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6DA5483-C171-46F8-B7E0-93A0FFE74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62446" y="11207887"/>
                <a:ext cx="8763000" cy="1255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Right 56">
            <a:extLst>
              <a:ext uri="{FF2B5EF4-FFF2-40B4-BE49-F238E27FC236}">
                <a16:creationId xmlns:a16="http://schemas.microsoft.com/office/drawing/2014/main" id="{C6FD13CF-C6D6-467C-B0EE-1E39AB42A79B}"/>
              </a:ext>
            </a:extLst>
          </p:cNvPr>
          <p:cNvSpPr/>
          <p:nvPr/>
        </p:nvSpPr>
        <p:spPr bwMode="auto">
          <a:xfrm rot="16200000">
            <a:off x="16816197" y="12959864"/>
            <a:ext cx="1255499" cy="61395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3E6BED8-B8E4-482C-89EC-AECFE1C6B708}"/>
                  </a:ext>
                </a:extLst>
              </p:cNvPr>
              <p:cNvSpPr/>
              <p:nvPr/>
            </p:nvSpPr>
            <p:spPr bwMode="auto">
              <a:xfrm>
                <a:off x="14584926" y="8182562"/>
                <a:ext cx="5718041" cy="12555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𝑆𝑜𝑓𝑡𝑀𝑎𝑥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3E6BED8-B8E4-482C-89EC-AECFE1C6B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84926" y="8182562"/>
                <a:ext cx="5718041" cy="1255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Right 58">
            <a:extLst>
              <a:ext uri="{FF2B5EF4-FFF2-40B4-BE49-F238E27FC236}">
                <a16:creationId xmlns:a16="http://schemas.microsoft.com/office/drawing/2014/main" id="{60DF5D70-1C41-4919-B942-0DC0B0E68259}"/>
              </a:ext>
            </a:extLst>
          </p:cNvPr>
          <p:cNvSpPr/>
          <p:nvPr/>
        </p:nvSpPr>
        <p:spPr bwMode="auto">
          <a:xfrm rot="16200000">
            <a:off x="16816197" y="9971625"/>
            <a:ext cx="1255499" cy="61395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9902028-42A3-4241-B26F-936DF6AEED7F}"/>
              </a:ext>
            </a:extLst>
          </p:cNvPr>
          <p:cNvSpPr/>
          <p:nvPr/>
        </p:nvSpPr>
        <p:spPr>
          <a:xfrm>
            <a:off x="16197451" y="17059023"/>
            <a:ext cx="24929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u="sng" dirty="0"/>
              <a:t>picture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1F85E7-0317-4447-A71A-273335E55F01}"/>
              </a:ext>
            </a:extLst>
          </p:cNvPr>
          <p:cNvSpPr/>
          <p:nvPr/>
        </p:nvSpPr>
        <p:spPr>
          <a:xfrm>
            <a:off x="16082035" y="5303549"/>
            <a:ext cx="29931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showing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D4ED0643-CDCD-4C76-9B94-4F6F5021C01A}"/>
              </a:ext>
            </a:extLst>
          </p:cNvPr>
          <p:cNvSpPr/>
          <p:nvPr/>
        </p:nvSpPr>
        <p:spPr bwMode="auto">
          <a:xfrm rot="16200000">
            <a:off x="16816197" y="6941788"/>
            <a:ext cx="1255499" cy="61395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9953549-7478-486F-BA34-0DEEBEF30B9A}"/>
              </a:ext>
            </a:extLst>
          </p:cNvPr>
          <p:cNvSpPr/>
          <p:nvPr/>
        </p:nvSpPr>
        <p:spPr>
          <a:xfrm>
            <a:off x="2129264" y="18272592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Efficient Estimation of Word Representations in Vector Space.2013. https://arxiv.org/abs/1301.3781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AAA7173-1A0F-4361-B6CE-FCAF37C73CF8}"/>
                  </a:ext>
                </a:extLst>
              </p:cNvPr>
              <p:cNvSpPr txBox="1"/>
              <p:nvPr/>
            </p:nvSpPr>
            <p:spPr>
              <a:xfrm>
                <a:off x="24665394" y="10047043"/>
                <a:ext cx="11753850" cy="514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Train on a large corpse of texts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Map words to N-dimensional space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Learned semantic relationship between words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𝑘𝑖𝑛𝑔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𝑤𝑜𝑚𝑎𝑛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𝑞𝑢𝑒𝑒𝑛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AAA7173-1A0F-4361-B6CE-FCAF37C73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5394" y="10047043"/>
                <a:ext cx="11753850" cy="5145961"/>
              </a:xfrm>
              <a:prstGeom prst="rect">
                <a:avLst/>
              </a:prstGeom>
              <a:blipFill>
                <a:blip r:embed="rId6"/>
                <a:stretch>
                  <a:fillRect l="-2490" t="-3318" r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AF2A2C46-C011-4F81-9493-3FD6F650F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846" y="4142455"/>
            <a:ext cx="14335125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130153C7-864C-4C66-B5A1-C18C94879A51}"/>
              </a:ext>
            </a:extLst>
          </p:cNvPr>
          <p:cNvSpPr/>
          <p:nvPr/>
        </p:nvSpPr>
        <p:spPr>
          <a:xfrm>
            <a:off x="28086947" y="17751520"/>
            <a:ext cx="81508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>
                <a:latin typeface="sohne"/>
              </a:rPr>
              <a:t>https://www.tensorflow.org/tutorials/representation/word2vec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32A5C-510E-4B80-83BA-8960B5ED7C36}"/>
              </a:ext>
            </a:extLst>
          </p:cNvPr>
          <p:cNvSpPr txBox="1"/>
          <p:nvPr/>
        </p:nvSpPr>
        <p:spPr>
          <a:xfrm>
            <a:off x="9862456" y="6387737"/>
            <a:ext cx="3735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Skip-grams</a:t>
            </a:r>
          </a:p>
        </p:txBody>
      </p:sp>
    </p:spTree>
    <p:extLst>
      <p:ext uri="{BB962C8B-B14F-4D97-AF65-F5344CB8AC3E}">
        <p14:creationId xmlns:p14="http://schemas.microsoft.com/office/powerpoint/2010/main" val="1832372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Word2Vec : carry the accumulated “bias” of the world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B282B6-646C-4956-80ED-39539CE20292}"/>
              </a:ext>
            </a:extLst>
          </p:cNvPr>
          <p:cNvSpPr/>
          <p:nvPr/>
        </p:nvSpPr>
        <p:spPr>
          <a:xfrm>
            <a:off x="13499284" y="17145000"/>
            <a:ext cx="101489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http://wordbias.umiacs.umd.edu/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68D434-5D73-4641-905A-D973CCE6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12" y="3823230"/>
            <a:ext cx="25084088" cy="129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62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77F77-E7B9-4D0D-ACCB-6F4A1F8438E5}"/>
              </a:ext>
            </a:extLst>
          </p:cNvPr>
          <p:cNvSpPr txBox="1"/>
          <p:nvPr/>
        </p:nvSpPr>
        <p:spPr>
          <a:xfrm>
            <a:off x="2577832" y="6344323"/>
            <a:ext cx="14090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picture showing kids are playing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199509-964E-4A93-A63D-D89BEB52C37E}"/>
              </a:ext>
            </a:extLst>
          </p:cNvPr>
          <p:cNvSpPr txBox="1"/>
          <p:nvPr/>
        </p:nvSpPr>
        <p:spPr>
          <a:xfrm>
            <a:off x="2577832" y="8071009"/>
            <a:ext cx="14090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Today is a good day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DF11E7-09ED-44B6-80D8-2054A15EDF48}"/>
              </a:ext>
            </a:extLst>
          </p:cNvPr>
          <p:cNvSpPr txBox="1"/>
          <p:nvPr/>
        </p:nvSpPr>
        <p:spPr>
          <a:xfrm>
            <a:off x="2577832" y="9956118"/>
            <a:ext cx="14090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The boy is reading a book under the tree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DF5F3A-DE83-4B39-89F4-5DF46BD37A96}"/>
              </a:ext>
            </a:extLst>
          </p:cNvPr>
          <p:cNvSpPr/>
          <p:nvPr/>
        </p:nvSpPr>
        <p:spPr bwMode="auto">
          <a:xfrm>
            <a:off x="17602200" y="8381053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6D8926C-6F26-4EAC-BDAD-B37B0D1C3B60}"/>
              </a:ext>
            </a:extLst>
          </p:cNvPr>
          <p:cNvSpPr/>
          <p:nvPr/>
        </p:nvSpPr>
        <p:spPr bwMode="auto">
          <a:xfrm>
            <a:off x="17602200" y="6344323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282496A-35E6-4E3C-A9DC-594C5100F121}"/>
              </a:ext>
            </a:extLst>
          </p:cNvPr>
          <p:cNvSpPr/>
          <p:nvPr/>
        </p:nvSpPr>
        <p:spPr bwMode="auto">
          <a:xfrm>
            <a:off x="17602200" y="9956118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2F82B-F7A0-48F2-849A-1491233F524E}"/>
              </a:ext>
            </a:extLst>
          </p:cNvPr>
          <p:cNvSpPr txBox="1"/>
          <p:nvPr/>
        </p:nvSpPr>
        <p:spPr>
          <a:xfrm>
            <a:off x="21774150" y="6191250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8x1024 matrix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CAAA60-0ED5-4A88-9467-48D63F2D58AE}"/>
              </a:ext>
            </a:extLst>
          </p:cNvPr>
          <p:cNvSpPr txBox="1"/>
          <p:nvPr/>
        </p:nvSpPr>
        <p:spPr>
          <a:xfrm>
            <a:off x="21774150" y="8381053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5x1024 matrix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8A5A53-C259-4C49-95CD-892494C56DD3}"/>
              </a:ext>
            </a:extLst>
          </p:cNvPr>
          <p:cNvSpPr txBox="1"/>
          <p:nvPr/>
        </p:nvSpPr>
        <p:spPr>
          <a:xfrm>
            <a:off x="21774150" y="9956118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9x1024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237D7-2B41-4CE4-92A0-091CF8945A6D}"/>
              </a:ext>
            </a:extLst>
          </p:cNvPr>
          <p:cNvSpPr txBox="1"/>
          <p:nvPr/>
        </p:nvSpPr>
        <p:spPr>
          <a:xfrm>
            <a:off x="2114550" y="4191000"/>
            <a:ext cx="1522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instances of sequences: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50" y="12153734"/>
            <a:ext cx="1522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instance of long sequence:</a:t>
            </a: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2DFF2F57-3EA0-4F12-8052-05B400747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291" y="12900989"/>
            <a:ext cx="14717398" cy="572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6473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50" y="4114634"/>
            <a:ext cx="1522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instance of long sequence:</a:t>
            </a: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2DFF2F57-3EA0-4F12-8052-05B400747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869" y="5037964"/>
            <a:ext cx="32141262" cy="1251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603BD1-3DED-4A51-AC0E-E56D2B77FF97}"/>
              </a:ext>
            </a:extLst>
          </p:cNvPr>
          <p:cNvCxnSpPr/>
          <p:nvPr/>
        </p:nvCxnSpPr>
        <p:spPr>
          <a:xfrm>
            <a:off x="958215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EDAC64-A6F0-4403-B425-98309A3D375E}"/>
              </a:ext>
            </a:extLst>
          </p:cNvPr>
          <p:cNvCxnSpPr/>
          <p:nvPr/>
        </p:nvCxnSpPr>
        <p:spPr>
          <a:xfrm>
            <a:off x="1381125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27FF-0B28-481A-92BF-B58D0D98686F}"/>
              </a:ext>
            </a:extLst>
          </p:cNvPr>
          <p:cNvCxnSpPr/>
          <p:nvPr/>
        </p:nvCxnSpPr>
        <p:spPr>
          <a:xfrm>
            <a:off x="1798320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0D5B8B-0D48-4E5E-BBE1-70E4CEEEB44B}"/>
              </a:ext>
            </a:extLst>
          </p:cNvPr>
          <p:cNvCxnSpPr/>
          <p:nvPr/>
        </p:nvCxnSpPr>
        <p:spPr>
          <a:xfrm>
            <a:off x="2219325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CB93AA-916A-4057-8F20-52EF7641954B}"/>
              </a:ext>
            </a:extLst>
          </p:cNvPr>
          <p:cNvCxnSpPr/>
          <p:nvPr/>
        </p:nvCxnSpPr>
        <p:spPr>
          <a:xfrm>
            <a:off x="2640330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F2F800-0F2A-4F48-A209-41E65B717DBC}"/>
              </a:ext>
            </a:extLst>
          </p:cNvPr>
          <p:cNvSpPr txBox="1"/>
          <p:nvPr/>
        </p:nvSpPr>
        <p:spPr>
          <a:xfrm>
            <a:off x="2114550" y="17145000"/>
            <a:ext cx="1036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to equal length chunk</a:t>
            </a:r>
          </a:p>
        </p:txBody>
      </p:sp>
    </p:spTree>
    <p:extLst>
      <p:ext uri="{BB962C8B-B14F-4D97-AF65-F5344CB8AC3E}">
        <p14:creationId xmlns:p14="http://schemas.microsoft.com/office/powerpoint/2010/main" val="3572526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49" y="4114634"/>
            <a:ext cx="22383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instances of sequences : padding to equal length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F49F26-857D-4B5C-9FA0-52C4952E2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35"/>
          <a:stretch/>
        </p:blipFill>
        <p:spPr>
          <a:xfrm rot="16200000">
            <a:off x="5285857" y="6283370"/>
            <a:ext cx="7038975" cy="113072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E1A89C-9EF1-449E-9756-7C8CA9569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b="33022"/>
          <a:stretch/>
        </p:blipFill>
        <p:spPr>
          <a:xfrm>
            <a:off x="19364321" y="6522273"/>
            <a:ext cx="1733550" cy="75733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2B23F75D-3287-4045-9CCA-8E454EC6E501}"/>
              </a:ext>
            </a:extLst>
          </p:cNvPr>
          <p:cNvSpPr/>
          <p:nvPr/>
        </p:nvSpPr>
        <p:spPr bwMode="auto">
          <a:xfrm>
            <a:off x="21783673" y="10308927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E4E1D2-BA67-4018-9322-8624AA19A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b="33022"/>
          <a:stretch/>
        </p:blipFill>
        <p:spPr>
          <a:xfrm>
            <a:off x="25784175" y="6522272"/>
            <a:ext cx="1733550" cy="7573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574303-36C4-4CE8-B95A-58B67D8A7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t="17226" b="67054"/>
          <a:stretch/>
        </p:blipFill>
        <p:spPr>
          <a:xfrm>
            <a:off x="25784175" y="14095581"/>
            <a:ext cx="1733550" cy="1777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E82A3B-58A0-4D66-9237-B0859FF6E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t="17226" b="67054"/>
          <a:stretch/>
        </p:blipFill>
        <p:spPr>
          <a:xfrm>
            <a:off x="25784175" y="15892992"/>
            <a:ext cx="1733550" cy="1777475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68B28E25-ED07-4873-A2DD-BC2659CBE24F}"/>
              </a:ext>
            </a:extLst>
          </p:cNvPr>
          <p:cNvSpPr/>
          <p:nvPr/>
        </p:nvSpPr>
        <p:spPr>
          <a:xfrm rot="10800000">
            <a:off x="27917771" y="14095582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B9E59-912C-4E9D-8576-E0FBB2591D30}"/>
              </a:ext>
            </a:extLst>
          </p:cNvPr>
          <p:cNvSpPr txBox="1"/>
          <p:nvPr/>
        </p:nvSpPr>
        <p:spPr>
          <a:xfrm>
            <a:off x="29213171" y="15124282"/>
            <a:ext cx="480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 with zeros or &lt;EOS&gt;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098E72-4A58-40A8-8B46-0800944EFFB5}"/>
              </a:ext>
            </a:extLst>
          </p:cNvPr>
          <p:cNvCxnSpPr/>
          <p:nvPr/>
        </p:nvCxnSpPr>
        <p:spPr>
          <a:xfrm>
            <a:off x="7020732" y="7392692"/>
            <a:ext cx="426203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C56A27-17BF-44CE-AF32-DFA26D9F8BE6}"/>
              </a:ext>
            </a:extLst>
          </p:cNvPr>
          <p:cNvSpPr txBox="1"/>
          <p:nvPr/>
        </p:nvSpPr>
        <p:spPr>
          <a:xfrm>
            <a:off x="7319398" y="6367900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Time, N=6</a:t>
            </a:r>
          </a:p>
        </p:txBody>
      </p:sp>
    </p:spTree>
    <p:extLst>
      <p:ext uri="{BB962C8B-B14F-4D97-AF65-F5344CB8AC3E}">
        <p14:creationId xmlns:p14="http://schemas.microsoft.com/office/powerpoint/2010/main" val="3613507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49" y="3921027"/>
            <a:ext cx="22383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instances of sequences : padding to equal length, with sorting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90D4B-57F2-4490-A660-BED678F9B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3448050" y="5343525"/>
            <a:ext cx="14592300" cy="14535150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F8DAAD5D-4306-46D3-AFA5-6ECC03AAB70D}"/>
              </a:ext>
            </a:extLst>
          </p:cNvPr>
          <p:cNvSpPr/>
          <p:nvPr/>
        </p:nvSpPr>
        <p:spPr>
          <a:xfrm rot="10800000">
            <a:off x="7089606" y="5314949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9E506-8966-467B-8C4A-923D2B1E4637}"/>
              </a:ext>
            </a:extLst>
          </p:cNvPr>
          <p:cNvSpPr txBox="1"/>
          <p:nvPr/>
        </p:nvSpPr>
        <p:spPr>
          <a:xfrm>
            <a:off x="8512007" y="6640726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1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65413D70-C9E8-4782-91CF-BEB324678BD0}"/>
              </a:ext>
            </a:extLst>
          </p:cNvPr>
          <p:cNvSpPr/>
          <p:nvPr/>
        </p:nvSpPr>
        <p:spPr>
          <a:xfrm rot="10800000">
            <a:off x="10813883" y="8962095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CAC5AA-5F9A-400D-8F84-4027152AC93F}"/>
              </a:ext>
            </a:extLst>
          </p:cNvPr>
          <p:cNvSpPr txBox="1"/>
          <p:nvPr/>
        </p:nvSpPr>
        <p:spPr>
          <a:xfrm>
            <a:off x="12020546" y="10286404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2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D8D71B7-743A-405A-916E-5BDC8121F652}"/>
              </a:ext>
            </a:extLst>
          </p:cNvPr>
          <p:cNvSpPr/>
          <p:nvPr/>
        </p:nvSpPr>
        <p:spPr>
          <a:xfrm rot="10800000">
            <a:off x="13452310" y="12545283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AD00B6-781C-45B9-B46A-CF838F74AD78}"/>
              </a:ext>
            </a:extLst>
          </p:cNvPr>
          <p:cNvSpPr txBox="1"/>
          <p:nvPr/>
        </p:nvSpPr>
        <p:spPr>
          <a:xfrm>
            <a:off x="14874711" y="13871061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3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99AA44FA-3EDA-4575-B9FB-7DB6C1AD2028}"/>
              </a:ext>
            </a:extLst>
          </p:cNvPr>
          <p:cNvSpPr/>
          <p:nvPr/>
        </p:nvSpPr>
        <p:spPr>
          <a:xfrm rot="10800000">
            <a:off x="18111787" y="16332365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2D48D-91D0-4B06-BB12-E3ACFA957643}"/>
              </a:ext>
            </a:extLst>
          </p:cNvPr>
          <p:cNvSpPr txBox="1"/>
          <p:nvPr/>
        </p:nvSpPr>
        <p:spPr>
          <a:xfrm>
            <a:off x="19373848" y="17658142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87A27-3799-474E-B32C-D1D930260503}"/>
              </a:ext>
            </a:extLst>
          </p:cNvPr>
          <p:cNvSpPr txBox="1"/>
          <p:nvPr/>
        </p:nvSpPr>
        <p:spPr>
          <a:xfrm>
            <a:off x="20535900" y="7956560"/>
            <a:ext cx="154114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If data distribution is not biased by its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Consider to reduce batch size for longer sequences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92232B-1FE4-43C9-AF86-63BCE9C2C6E4}"/>
              </a:ext>
            </a:extLst>
          </p:cNvPr>
          <p:cNvCxnSpPr/>
          <p:nvPr/>
        </p:nvCxnSpPr>
        <p:spPr>
          <a:xfrm>
            <a:off x="10515216" y="5736672"/>
            <a:ext cx="426203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A0472C-1E1C-4D42-986A-64D652209674}"/>
              </a:ext>
            </a:extLst>
          </p:cNvPr>
          <p:cNvSpPr txBox="1"/>
          <p:nvPr/>
        </p:nvSpPr>
        <p:spPr>
          <a:xfrm>
            <a:off x="10813882" y="4711880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52086-98B0-41AE-BCA9-45BF54CCCDEA}"/>
              </a:ext>
            </a:extLst>
          </p:cNvPr>
          <p:cNvSpPr txBox="1"/>
          <p:nvPr/>
        </p:nvSpPr>
        <p:spPr>
          <a:xfrm>
            <a:off x="303446" y="5477128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A2D8B6-1527-47EF-A460-B92C9FE85292}"/>
              </a:ext>
            </a:extLst>
          </p:cNvPr>
          <p:cNvSpPr txBox="1"/>
          <p:nvPr/>
        </p:nvSpPr>
        <p:spPr>
          <a:xfrm>
            <a:off x="303446" y="6697534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6E9362-8B1B-42F3-87A1-B0C7EACB823F}"/>
              </a:ext>
            </a:extLst>
          </p:cNvPr>
          <p:cNvSpPr txBox="1"/>
          <p:nvPr/>
        </p:nvSpPr>
        <p:spPr>
          <a:xfrm>
            <a:off x="268189" y="17746534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F480A4-0812-4CAE-80FC-D059E742E681}"/>
              </a:ext>
            </a:extLst>
          </p:cNvPr>
          <p:cNvSpPr txBox="1"/>
          <p:nvPr/>
        </p:nvSpPr>
        <p:spPr>
          <a:xfrm rot="5400000">
            <a:off x="-86694" y="13320579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1554559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Temporal Convolution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CC02E3-61B5-4576-85FD-EAAFD474F794}"/>
              </a:ext>
            </a:extLst>
          </p:cNvPr>
          <p:cNvSpPr txBox="1"/>
          <p:nvPr/>
        </p:nvSpPr>
        <p:spPr>
          <a:xfrm>
            <a:off x="2076450" y="3999844"/>
            <a:ext cx="23564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convolution to process sequence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Dilated + Casual convolution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99C85E-C261-4696-AA22-A13ABA48DF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735" y="7584247"/>
            <a:ext cx="22111127" cy="1016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65BD01-16E5-4520-9D3F-217DBA4412EF}"/>
              </a:ext>
            </a:extLst>
          </p:cNvPr>
          <p:cNvSpPr/>
          <p:nvPr/>
        </p:nvSpPr>
        <p:spPr>
          <a:xfrm>
            <a:off x="2076450" y="18152924"/>
            <a:ext cx="18288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/>
              <a:t>https://deepmind.com/blog/article/wavenet-generative-model-raw-audio</a:t>
            </a:r>
          </a:p>
        </p:txBody>
      </p:sp>
      <p:pic>
        <p:nvPicPr>
          <p:cNvPr id="3076" name="Picture 4" descr="An illustration of the receptive field for one dilated convolution with...  | Download Scientific Diagram">
            <a:extLst>
              <a:ext uri="{FF2B5EF4-FFF2-40B4-BE49-F238E27FC236}">
                <a16:creationId xmlns:a16="http://schemas.microsoft.com/office/drawing/2014/main" id="{67B009B1-EB2E-493C-A5A4-9EA38CBB0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935" y="5227653"/>
            <a:ext cx="10997038" cy="402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A0B03B-F867-45EA-8456-5FA044825BC5}"/>
              </a:ext>
            </a:extLst>
          </p:cNvPr>
          <p:cNvSpPr/>
          <p:nvPr/>
        </p:nvSpPr>
        <p:spPr>
          <a:xfrm>
            <a:off x="25718243" y="3999844"/>
            <a:ext cx="60324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Dilated convolution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E17CB02-55C6-4CD4-A493-EE3C19646D25}"/>
              </a:ext>
            </a:extLst>
          </p:cNvPr>
          <p:cNvSpPr/>
          <p:nvPr/>
        </p:nvSpPr>
        <p:spPr>
          <a:xfrm>
            <a:off x="29421225" y="10067189"/>
            <a:ext cx="60324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Casual convolution</a:t>
            </a:r>
          </a:p>
        </p:txBody>
      </p:sp>
      <p:pic>
        <p:nvPicPr>
          <p:cNvPr id="3078" name="Picture 6" descr="Dilated and causal convolution - Machine Learning for Finance">
            <a:extLst>
              <a:ext uri="{FF2B5EF4-FFF2-40B4-BE49-F238E27FC236}">
                <a16:creationId xmlns:a16="http://schemas.microsoft.com/office/drawing/2014/main" id="{A051849C-ED5A-421D-AEF4-26831FC38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2"/>
          <a:stretch/>
        </p:blipFill>
        <p:spPr bwMode="auto">
          <a:xfrm>
            <a:off x="29701273" y="11312354"/>
            <a:ext cx="5095461" cy="217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C3EEE1-C18A-472C-B984-485755C40D52}"/>
                  </a:ext>
                </a:extLst>
              </p:cNvPr>
              <p:cNvSpPr txBox="1"/>
              <p:nvPr/>
            </p:nvSpPr>
            <p:spPr>
              <a:xfrm>
                <a:off x="2994238" y="6136293"/>
                <a:ext cx="173702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Receptive</m:t>
                      </m:r>
                      <m:r>
                        <m:rPr>
                          <m:nor/>
                        </m:rPr>
                        <a:rPr lang="en-US" b="0" i="0" dirty="0" smtClean="0"/>
                        <m:t>_</m:t>
                      </m:r>
                      <m:r>
                        <m:rPr>
                          <m:nor/>
                        </m:rPr>
                        <a:rPr lang="en-US" b="0" i="0" dirty="0" smtClean="0"/>
                        <m:t>length</m:t>
                      </m:r>
                      <m:r>
                        <m:rPr>
                          <m:nor/>
                        </m:rPr>
                        <a:rPr lang="en-US" dirty="0" smtClean="0"/>
                        <m:t>_</m:t>
                      </m:r>
                      <m:r>
                        <m:rPr>
                          <m:nor/>
                        </m:rPr>
                        <a:rPr lang="en-US" dirty="0" smtClean="0"/>
                        <m:t>in</m:t>
                      </m:r>
                      <m:r>
                        <m:rPr>
                          <m:nor/>
                        </m:rPr>
                        <a:rPr lang="en-US" dirty="0" smtClean="0"/>
                        <m:t>_</m:t>
                      </m:r>
                      <m:r>
                        <m:rPr>
                          <m:nor/>
                        </m:rPr>
                        <a:rPr lang="en-US" dirty="0" smtClean="0"/>
                        <m:t>time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𝑘𝑒𝑟𝑛𝑒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C3EEE1-C18A-472C-B984-485755C40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38" y="6136293"/>
                <a:ext cx="1737021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 descr="Dilated and causal convolution - Machine Learning for Finance">
            <a:extLst>
              <a:ext uri="{FF2B5EF4-FFF2-40B4-BE49-F238E27FC236}">
                <a16:creationId xmlns:a16="http://schemas.microsoft.com/office/drawing/2014/main" id="{3E46488E-A46A-4690-BF05-9FA81A111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7"/>
          <a:stretch/>
        </p:blipFill>
        <p:spPr bwMode="auto">
          <a:xfrm>
            <a:off x="23170513" y="11322726"/>
            <a:ext cx="5095460" cy="216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CE3AEF95-F09F-4C89-A821-91486DBE6442}"/>
              </a:ext>
            </a:extLst>
          </p:cNvPr>
          <p:cNvSpPr/>
          <p:nvPr/>
        </p:nvSpPr>
        <p:spPr>
          <a:xfrm>
            <a:off x="22702032" y="10067189"/>
            <a:ext cx="61093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Normal convolution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56A75-69C7-4ED5-A564-AF0F2A507C23}"/>
              </a:ext>
            </a:extLst>
          </p:cNvPr>
          <p:cNvSpPr txBox="1"/>
          <p:nvPr/>
        </p:nvSpPr>
        <p:spPr>
          <a:xfrm>
            <a:off x="22536150" y="14516100"/>
            <a:ext cx="13296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Fast training, fast inference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Google </a:t>
            </a:r>
            <a:r>
              <a:rPr lang="en-US" dirty="0" err="1"/>
              <a:t>Wavenet</a:t>
            </a:r>
            <a:r>
              <a:rPr lang="en-US" dirty="0"/>
              <a:t> – text to audio generation, used in e.g. Amazon Alexa</a:t>
            </a:r>
          </a:p>
        </p:txBody>
      </p:sp>
    </p:spTree>
    <p:extLst>
      <p:ext uri="{BB962C8B-B14F-4D97-AF65-F5344CB8AC3E}">
        <p14:creationId xmlns:p14="http://schemas.microsoft.com/office/powerpoint/2010/main" val="2606086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914CA7F-8AAD-4E24-981D-C9ACFB92A88B}"/>
              </a:ext>
            </a:extLst>
          </p:cNvPr>
          <p:cNvSpPr/>
          <p:nvPr/>
        </p:nvSpPr>
        <p:spPr bwMode="auto">
          <a:xfrm rot="16200000">
            <a:off x="8712926" y="1588443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6F6552B-55BB-446D-8F02-20B6604268A5}"/>
              </a:ext>
            </a:extLst>
          </p:cNvPr>
          <p:cNvSpPr/>
          <p:nvPr/>
        </p:nvSpPr>
        <p:spPr bwMode="auto">
          <a:xfrm rot="16200000">
            <a:off x="8712927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/>
              <p:nvPr/>
            </p:nvSpPr>
            <p:spPr>
              <a:xfrm>
                <a:off x="9255034" y="1709027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034" y="17090270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/>
              <p:nvPr/>
            </p:nvSpPr>
            <p:spPr>
              <a:xfrm>
                <a:off x="9266256" y="846997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256" y="8469977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EEDD2E1-A695-4D48-8CD7-52DC3C03EFC5}"/>
              </a:ext>
            </a:extLst>
          </p:cNvPr>
          <p:cNvSpPr/>
          <p:nvPr/>
        </p:nvSpPr>
        <p:spPr bwMode="auto">
          <a:xfrm>
            <a:off x="9081950" y="1133906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B74EA9-61D8-4F99-A464-A9DE1D53AC7C}"/>
              </a:ext>
            </a:extLst>
          </p:cNvPr>
          <p:cNvSpPr/>
          <p:nvPr/>
        </p:nvSpPr>
        <p:spPr bwMode="auto">
          <a:xfrm>
            <a:off x="12915249" y="1133906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9DD43E-4005-4E43-BD97-8F8466D40358}"/>
              </a:ext>
            </a:extLst>
          </p:cNvPr>
          <p:cNvSpPr/>
          <p:nvPr/>
        </p:nvSpPr>
        <p:spPr bwMode="auto">
          <a:xfrm>
            <a:off x="16715255" y="1133906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93E1501-3744-4F34-B2B1-23A1FDE4B517}"/>
              </a:ext>
            </a:extLst>
          </p:cNvPr>
          <p:cNvSpPr/>
          <p:nvPr/>
        </p:nvSpPr>
        <p:spPr bwMode="auto">
          <a:xfrm rot="16200000">
            <a:off x="12497617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/>
              <p:nvPr/>
            </p:nvSpPr>
            <p:spPr>
              <a:xfrm>
                <a:off x="13050946" y="846997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946" y="8469977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EA4F5D2-53FD-4BFA-90A9-F8D60938ACA7}"/>
              </a:ext>
            </a:extLst>
          </p:cNvPr>
          <p:cNvSpPr/>
          <p:nvPr/>
        </p:nvSpPr>
        <p:spPr bwMode="auto">
          <a:xfrm rot="16200000">
            <a:off x="16257034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/>
              <p:nvPr/>
            </p:nvSpPr>
            <p:spPr>
              <a:xfrm>
                <a:off x="16810363" y="846997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363" y="8469977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34263874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Give a series of inputs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a RNN is a model to receive every input and produce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RNN has 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All time steps share the model parameters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is often initialized as 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34263874" cy="3416320"/>
              </a:xfrm>
              <a:prstGeom prst="rect">
                <a:avLst/>
              </a:prstGeom>
              <a:blipFill>
                <a:blip r:embed="rId7"/>
                <a:stretch>
                  <a:fillRect l="-854" t="-50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3610BCB8-1130-4D05-A592-13BBD6E6E32D}"/>
              </a:ext>
            </a:extLst>
          </p:cNvPr>
          <p:cNvSpPr/>
          <p:nvPr/>
        </p:nvSpPr>
        <p:spPr bwMode="auto">
          <a:xfrm>
            <a:off x="24662506" y="1133906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2F019E5-9328-4FE8-9C00-1958A0A33D4A}"/>
              </a:ext>
            </a:extLst>
          </p:cNvPr>
          <p:cNvSpPr/>
          <p:nvPr/>
        </p:nvSpPr>
        <p:spPr bwMode="auto">
          <a:xfrm rot="16200000">
            <a:off x="24204285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/>
              <p:nvPr/>
            </p:nvSpPr>
            <p:spPr>
              <a:xfrm>
                <a:off x="24757614" y="8469977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7614" y="8469977"/>
                <a:ext cx="1763175" cy="8458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975B3-D76F-4C9A-9459-E84EAA3DA5CD}"/>
              </a:ext>
            </a:extLst>
          </p:cNvPr>
          <p:cNvCxnSpPr>
            <a:stCxn id="8" idx="3"/>
            <a:endCxn id="76" idx="1"/>
          </p:cNvCxnSpPr>
          <p:nvPr/>
        </p:nvCxnSpPr>
        <p:spPr>
          <a:xfrm>
            <a:off x="10019625" y="1328705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16AA49-BA81-45C6-8ABF-00B564647E0C}"/>
              </a:ext>
            </a:extLst>
          </p:cNvPr>
          <p:cNvCxnSpPr/>
          <p:nvPr/>
        </p:nvCxnSpPr>
        <p:spPr>
          <a:xfrm>
            <a:off x="13852924" y="1328705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C585D37-FF6D-480C-B2DE-E23346EEF7C3}"/>
              </a:ext>
            </a:extLst>
          </p:cNvPr>
          <p:cNvCxnSpPr>
            <a:cxnSpLocks/>
          </p:cNvCxnSpPr>
          <p:nvPr/>
        </p:nvCxnSpPr>
        <p:spPr>
          <a:xfrm>
            <a:off x="17652930" y="13287059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C57E652-1DC4-47C9-94B5-81D6DFC4C878}"/>
              </a:ext>
            </a:extLst>
          </p:cNvPr>
          <p:cNvCxnSpPr>
            <a:cxnSpLocks/>
          </p:cNvCxnSpPr>
          <p:nvPr/>
        </p:nvCxnSpPr>
        <p:spPr>
          <a:xfrm>
            <a:off x="22551334" y="13287059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B73165-483A-4479-8BA1-8EADCC889EB0}"/>
              </a:ext>
            </a:extLst>
          </p:cNvPr>
          <p:cNvSpPr txBox="1"/>
          <p:nvPr/>
        </p:nvSpPr>
        <p:spPr>
          <a:xfrm>
            <a:off x="20193572" y="12631783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FA979E4-5817-4D69-A95A-1E8DDD5B7093}"/>
              </a:ext>
            </a:extLst>
          </p:cNvPr>
          <p:cNvSpPr/>
          <p:nvPr/>
        </p:nvSpPr>
        <p:spPr bwMode="auto">
          <a:xfrm rot="16200000">
            <a:off x="12497617" y="1588443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/>
              <p:nvPr/>
            </p:nvSpPr>
            <p:spPr>
              <a:xfrm>
                <a:off x="13039725" y="1709027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9725" y="17090270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1683909E-7A60-422A-8FB4-38EF4614CF31}"/>
              </a:ext>
            </a:extLst>
          </p:cNvPr>
          <p:cNvSpPr/>
          <p:nvPr/>
        </p:nvSpPr>
        <p:spPr bwMode="auto">
          <a:xfrm rot="16200000">
            <a:off x="16304755" y="1588443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/>
              <p:nvPr/>
            </p:nvSpPr>
            <p:spPr>
              <a:xfrm>
                <a:off x="16846863" y="1709026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6863" y="17090269"/>
                <a:ext cx="16557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480548A2-F6EA-46A8-8B76-8ED41A8E32A1}"/>
              </a:ext>
            </a:extLst>
          </p:cNvPr>
          <p:cNvSpPr/>
          <p:nvPr/>
        </p:nvSpPr>
        <p:spPr bwMode="auto">
          <a:xfrm rot="16200000">
            <a:off x="24219081" y="1588443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/>
              <p:nvPr/>
            </p:nvSpPr>
            <p:spPr>
              <a:xfrm>
                <a:off x="24761189" y="17090271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1189" y="17090271"/>
                <a:ext cx="1757404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/>
              <p:nvPr/>
            </p:nvSpPr>
            <p:spPr>
              <a:xfrm>
                <a:off x="10289560" y="12220956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560" y="12220956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/>
              <p:nvPr/>
            </p:nvSpPr>
            <p:spPr>
              <a:xfrm>
                <a:off x="13957301" y="1227318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7301" y="12273187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/>
              <p:nvPr/>
            </p:nvSpPr>
            <p:spPr>
              <a:xfrm>
                <a:off x="17793213" y="1227318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213" y="12273187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/>
              <p:nvPr/>
            </p:nvSpPr>
            <p:spPr>
              <a:xfrm>
                <a:off x="22136956" y="12288352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6956" y="12288352"/>
                <a:ext cx="2449260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ADE0135-A355-47BF-8D6B-82FE06FD8C90}"/>
              </a:ext>
            </a:extLst>
          </p:cNvPr>
          <p:cNvCxnSpPr>
            <a:cxnSpLocks/>
          </p:cNvCxnSpPr>
          <p:nvPr/>
        </p:nvCxnSpPr>
        <p:spPr>
          <a:xfrm>
            <a:off x="7634138" y="13287058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/>
              <p:nvPr/>
            </p:nvSpPr>
            <p:spPr>
              <a:xfrm>
                <a:off x="5913354" y="1271321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354" y="12713212"/>
                <a:ext cx="1681421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1AF1D3D5-D8F0-4FC1-B5B4-8A9F8CB449B4}"/>
              </a:ext>
            </a:extLst>
          </p:cNvPr>
          <p:cNvSpPr/>
          <p:nvPr/>
        </p:nvSpPr>
        <p:spPr bwMode="auto">
          <a:xfrm>
            <a:off x="13653680" y="18144309"/>
            <a:ext cx="4139533" cy="637427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933C3B-1065-42BB-9E52-E360FC15A63E}"/>
              </a:ext>
            </a:extLst>
          </p:cNvPr>
          <p:cNvSpPr txBox="1"/>
          <p:nvPr/>
        </p:nvSpPr>
        <p:spPr>
          <a:xfrm>
            <a:off x="18346783" y="17932854"/>
            <a:ext cx="7253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unrolled along time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1C86A9ED-C5FC-4D71-BF74-B27967D8D2A0}"/>
              </a:ext>
            </a:extLst>
          </p:cNvPr>
          <p:cNvSpPr/>
          <p:nvPr/>
        </p:nvSpPr>
        <p:spPr bwMode="auto">
          <a:xfrm rot="16200000">
            <a:off x="32776621" y="1588443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A3B2DAB5-CAF9-4482-AC3A-00D3FF63E330}"/>
              </a:ext>
            </a:extLst>
          </p:cNvPr>
          <p:cNvSpPr/>
          <p:nvPr/>
        </p:nvSpPr>
        <p:spPr bwMode="auto">
          <a:xfrm rot="16200000">
            <a:off x="32776622" y="1001303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2315628-4808-424E-BEC4-6EF6F664C30A}"/>
                  </a:ext>
                </a:extLst>
              </p:cNvPr>
              <p:cNvSpPr txBox="1"/>
              <p:nvPr/>
            </p:nvSpPr>
            <p:spPr>
              <a:xfrm>
                <a:off x="33318729" y="1709026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2315628-4808-424E-BEC4-6EF6F664C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8729" y="17090269"/>
                <a:ext cx="1655774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25AE205-9C01-4DB7-A4B7-DE4117D2C960}"/>
                  </a:ext>
                </a:extLst>
              </p:cNvPr>
              <p:cNvSpPr txBox="1"/>
              <p:nvPr/>
            </p:nvSpPr>
            <p:spPr>
              <a:xfrm>
                <a:off x="33329951" y="8469976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25AE205-9C01-4DB7-A4B7-DE4117D2C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9951" y="8469976"/>
                <a:ext cx="1590051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 103">
            <a:extLst>
              <a:ext uri="{FF2B5EF4-FFF2-40B4-BE49-F238E27FC236}">
                <a16:creationId xmlns:a16="http://schemas.microsoft.com/office/drawing/2014/main" id="{38089FC9-604C-463C-BDC0-31C9A72310BD}"/>
              </a:ext>
            </a:extLst>
          </p:cNvPr>
          <p:cNvSpPr/>
          <p:nvPr/>
        </p:nvSpPr>
        <p:spPr bwMode="auto">
          <a:xfrm>
            <a:off x="33145645" y="1133905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358AA0A-C643-4983-B2EA-193610F84098}"/>
              </a:ext>
            </a:extLst>
          </p:cNvPr>
          <p:cNvCxnSpPr>
            <a:cxnSpLocks/>
          </p:cNvCxnSpPr>
          <p:nvPr/>
        </p:nvCxnSpPr>
        <p:spPr>
          <a:xfrm>
            <a:off x="31697833" y="13287057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4F65D9-DF05-45F1-AC5C-30F8D6246DD9}"/>
                  </a:ext>
                </a:extLst>
              </p:cNvPr>
              <p:cNvSpPr txBox="1"/>
              <p:nvPr/>
            </p:nvSpPr>
            <p:spPr>
              <a:xfrm>
                <a:off x="29977049" y="12713211"/>
                <a:ext cx="2276136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4F65D9-DF05-45F1-AC5C-30F8D6246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049" y="12713211"/>
                <a:ext cx="2276136" cy="849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Arrow: Curved Left 106">
            <a:extLst>
              <a:ext uri="{FF2B5EF4-FFF2-40B4-BE49-F238E27FC236}">
                <a16:creationId xmlns:a16="http://schemas.microsoft.com/office/drawing/2014/main" id="{92E9D6DB-C001-4A9E-A008-C62D8802EA69}"/>
              </a:ext>
            </a:extLst>
          </p:cNvPr>
          <p:cNvSpPr/>
          <p:nvPr/>
        </p:nvSpPr>
        <p:spPr bwMode="auto">
          <a:xfrm>
            <a:off x="34083320" y="12424910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49F9C8-BE47-4AB0-8C03-6386C20D1B4B}"/>
              </a:ext>
            </a:extLst>
          </p:cNvPr>
          <p:cNvCxnSpPr/>
          <p:nvPr/>
        </p:nvCxnSpPr>
        <p:spPr>
          <a:xfrm>
            <a:off x="28479750" y="7792377"/>
            <a:ext cx="0" cy="10533723"/>
          </a:xfrm>
          <a:prstGeom prst="line">
            <a:avLst/>
          </a:prstGeom>
          <a:ln w="1016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914CA7F-8AAD-4E24-981D-C9ACFB92A88B}"/>
              </a:ext>
            </a:extLst>
          </p:cNvPr>
          <p:cNvSpPr/>
          <p:nvPr/>
        </p:nvSpPr>
        <p:spPr bwMode="auto">
          <a:xfrm rot="16200000">
            <a:off x="15988937" y="1181848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6F6552B-55BB-446D-8F02-20B6604268A5}"/>
              </a:ext>
            </a:extLst>
          </p:cNvPr>
          <p:cNvSpPr/>
          <p:nvPr/>
        </p:nvSpPr>
        <p:spPr bwMode="auto">
          <a:xfrm rot="16200000">
            <a:off x="15988938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/>
              <p:nvPr/>
            </p:nvSpPr>
            <p:spPr>
              <a:xfrm>
                <a:off x="16531045" y="1302431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1045" y="13024315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/>
              <p:nvPr/>
            </p:nvSpPr>
            <p:spPr>
              <a:xfrm>
                <a:off x="16542267" y="440402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2267" y="4404022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EEDD2E1-A695-4D48-8CD7-52DC3C03EFC5}"/>
              </a:ext>
            </a:extLst>
          </p:cNvPr>
          <p:cNvSpPr/>
          <p:nvPr/>
        </p:nvSpPr>
        <p:spPr bwMode="auto">
          <a:xfrm>
            <a:off x="16357961" y="727310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B74EA9-61D8-4F99-A464-A9DE1D53AC7C}"/>
              </a:ext>
            </a:extLst>
          </p:cNvPr>
          <p:cNvSpPr/>
          <p:nvPr/>
        </p:nvSpPr>
        <p:spPr bwMode="auto">
          <a:xfrm>
            <a:off x="20191260" y="727310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9DD43E-4005-4E43-BD97-8F8466D40358}"/>
              </a:ext>
            </a:extLst>
          </p:cNvPr>
          <p:cNvSpPr/>
          <p:nvPr/>
        </p:nvSpPr>
        <p:spPr bwMode="auto">
          <a:xfrm>
            <a:off x="23991266" y="727310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93E1501-3744-4F34-B2B1-23A1FDE4B517}"/>
              </a:ext>
            </a:extLst>
          </p:cNvPr>
          <p:cNvSpPr/>
          <p:nvPr/>
        </p:nvSpPr>
        <p:spPr bwMode="auto">
          <a:xfrm rot="16200000">
            <a:off x="19773628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/>
              <p:nvPr/>
            </p:nvSpPr>
            <p:spPr>
              <a:xfrm>
                <a:off x="20326957" y="4404022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6957" y="4404022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EA4F5D2-53FD-4BFA-90A9-F8D60938ACA7}"/>
              </a:ext>
            </a:extLst>
          </p:cNvPr>
          <p:cNvSpPr/>
          <p:nvPr/>
        </p:nvSpPr>
        <p:spPr bwMode="auto">
          <a:xfrm rot="16200000">
            <a:off x="23533045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/>
              <p:nvPr/>
            </p:nvSpPr>
            <p:spPr>
              <a:xfrm>
                <a:off x="24086374" y="4404022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6374" y="4404022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3426387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34263874" cy="1754326"/>
              </a:xfrm>
              <a:prstGeom prst="rect">
                <a:avLst/>
              </a:prstGeom>
              <a:blipFill>
                <a:blip r:embed="rId7"/>
                <a:stretch>
                  <a:fillRect l="-854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3610BCB8-1130-4D05-A592-13BBD6E6E32D}"/>
              </a:ext>
            </a:extLst>
          </p:cNvPr>
          <p:cNvSpPr/>
          <p:nvPr/>
        </p:nvSpPr>
        <p:spPr bwMode="auto">
          <a:xfrm>
            <a:off x="31938517" y="727310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2F019E5-9328-4FE8-9C00-1958A0A33D4A}"/>
              </a:ext>
            </a:extLst>
          </p:cNvPr>
          <p:cNvSpPr/>
          <p:nvPr/>
        </p:nvSpPr>
        <p:spPr bwMode="auto">
          <a:xfrm rot="16200000">
            <a:off x="31480296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/>
              <p:nvPr/>
            </p:nvSpPr>
            <p:spPr>
              <a:xfrm>
                <a:off x="32033625" y="4404022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3625" y="4404022"/>
                <a:ext cx="1763175" cy="8458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975B3-D76F-4C9A-9459-E84EAA3DA5CD}"/>
              </a:ext>
            </a:extLst>
          </p:cNvPr>
          <p:cNvCxnSpPr>
            <a:stCxn id="8" idx="3"/>
            <a:endCxn id="76" idx="1"/>
          </p:cNvCxnSpPr>
          <p:nvPr/>
        </p:nvCxnSpPr>
        <p:spPr>
          <a:xfrm>
            <a:off x="17295636" y="922110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16AA49-BA81-45C6-8ABF-00B564647E0C}"/>
              </a:ext>
            </a:extLst>
          </p:cNvPr>
          <p:cNvCxnSpPr/>
          <p:nvPr/>
        </p:nvCxnSpPr>
        <p:spPr>
          <a:xfrm>
            <a:off x="21128935" y="922110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C585D37-FF6D-480C-B2DE-E23346EEF7C3}"/>
              </a:ext>
            </a:extLst>
          </p:cNvPr>
          <p:cNvCxnSpPr>
            <a:cxnSpLocks/>
          </p:cNvCxnSpPr>
          <p:nvPr/>
        </p:nvCxnSpPr>
        <p:spPr>
          <a:xfrm>
            <a:off x="24928941" y="922110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C57E652-1DC4-47C9-94B5-81D6DFC4C878}"/>
              </a:ext>
            </a:extLst>
          </p:cNvPr>
          <p:cNvCxnSpPr>
            <a:cxnSpLocks/>
          </p:cNvCxnSpPr>
          <p:nvPr/>
        </p:nvCxnSpPr>
        <p:spPr>
          <a:xfrm>
            <a:off x="29827345" y="922110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B73165-483A-4479-8BA1-8EADCC889EB0}"/>
              </a:ext>
            </a:extLst>
          </p:cNvPr>
          <p:cNvSpPr txBox="1"/>
          <p:nvPr/>
        </p:nvSpPr>
        <p:spPr>
          <a:xfrm>
            <a:off x="27469583" y="856582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FA979E4-5817-4D69-A95A-1E8DDD5B7093}"/>
              </a:ext>
            </a:extLst>
          </p:cNvPr>
          <p:cNvSpPr/>
          <p:nvPr/>
        </p:nvSpPr>
        <p:spPr bwMode="auto">
          <a:xfrm rot="16200000">
            <a:off x="19773628" y="1181848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/>
              <p:nvPr/>
            </p:nvSpPr>
            <p:spPr>
              <a:xfrm>
                <a:off x="20315736" y="1302431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5736" y="13024315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1683909E-7A60-422A-8FB4-38EF4614CF31}"/>
              </a:ext>
            </a:extLst>
          </p:cNvPr>
          <p:cNvSpPr/>
          <p:nvPr/>
        </p:nvSpPr>
        <p:spPr bwMode="auto">
          <a:xfrm rot="16200000">
            <a:off x="23580766" y="1181847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/>
              <p:nvPr/>
            </p:nvSpPr>
            <p:spPr>
              <a:xfrm>
                <a:off x="24122874" y="13024314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2874" y="13024314"/>
                <a:ext cx="16557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480548A2-F6EA-46A8-8B76-8ED41A8E32A1}"/>
              </a:ext>
            </a:extLst>
          </p:cNvPr>
          <p:cNvSpPr/>
          <p:nvPr/>
        </p:nvSpPr>
        <p:spPr bwMode="auto">
          <a:xfrm rot="16200000">
            <a:off x="31495092" y="1181848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/>
              <p:nvPr/>
            </p:nvSpPr>
            <p:spPr>
              <a:xfrm>
                <a:off x="32037200" y="13024316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7200" y="13024316"/>
                <a:ext cx="1757404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/>
              <p:nvPr/>
            </p:nvSpPr>
            <p:spPr>
              <a:xfrm>
                <a:off x="17565571" y="8155001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5571" y="8155001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/>
              <p:nvPr/>
            </p:nvSpPr>
            <p:spPr>
              <a:xfrm>
                <a:off x="21233312" y="820723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312" y="8207232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/>
              <p:nvPr/>
            </p:nvSpPr>
            <p:spPr>
              <a:xfrm>
                <a:off x="25069224" y="820723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9224" y="8207232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/>
              <p:nvPr/>
            </p:nvSpPr>
            <p:spPr>
              <a:xfrm>
                <a:off x="29412967" y="8222397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2967" y="8222397"/>
                <a:ext cx="2449260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ADE0135-A355-47BF-8D6B-82FE06FD8C90}"/>
              </a:ext>
            </a:extLst>
          </p:cNvPr>
          <p:cNvCxnSpPr>
            <a:cxnSpLocks/>
          </p:cNvCxnSpPr>
          <p:nvPr/>
        </p:nvCxnSpPr>
        <p:spPr>
          <a:xfrm>
            <a:off x="14910149" y="922110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/>
              <p:nvPr/>
            </p:nvSpPr>
            <p:spPr>
              <a:xfrm>
                <a:off x="13189365" y="864725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9365" y="8647257"/>
                <a:ext cx="1681421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/>
              <p:nvPr/>
            </p:nvSpPr>
            <p:spPr>
              <a:xfrm>
                <a:off x="1773519" y="8845527"/>
                <a:ext cx="3013517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8845527"/>
                <a:ext cx="3013517" cy="8497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/>
              <p:nvPr/>
            </p:nvSpPr>
            <p:spPr>
              <a:xfrm>
                <a:off x="1773519" y="10338106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10338106"/>
                <a:ext cx="13141290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/>
              <p:nvPr/>
            </p:nvSpPr>
            <p:spPr>
              <a:xfrm>
                <a:off x="1930396" y="11756700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11756700"/>
                <a:ext cx="8566576" cy="91377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B5AAA35-5878-42D4-9C64-BF3D913BD0A3}"/>
                  </a:ext>
                </a:extLst>
              </p:cNvPr>
              <p:cNvSpPr/>
              <p:nvPr/>
            </p:nvSpPr>
            <p:spPr bwMode="auto">
              <a:xfrm>
                <a:off x="22286394" y="15475065"/>
                <a:ext cx="5839097" cy="310895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𝒂𝒂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𝒂𝒙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𝒚𝒂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B5AAA35-5878-42D4-9C64-BF3D913BD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286394" y="15475065"/>
                <a:ext cx="5839097" cy="3108954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0C8134DD-C239-4E0F-8C84-C011493E31B1}"/>
              </a:ext>
            </a:extLst>
          </p:cNvPr>
          <p:cNvCxnSpPr>
            <a:cxnSpLocks/>
            <a:stCxn id="2" idx="2"/>
            <a:endCxn id="8" idx="3"/>
          </p:cNvCxnSpPr>
          <p:nvPr/>
        </p:nvCxnSpPr>
        <p:spPr>
          <a:xfrm rot="10800000">
            <a:off x="17295636" y="9221104"/>
            <a:ext cx="4990758" cy="7808438"/>
          </a:xfrm>
          <a:prstGeom prst="curvedConnector3">
            <a:avLst>
              <a:gd name="adj1" fmla="val 60621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ACBF25F8-2343-44F8-A6DC-79177923DB23}"/>
              </a:ext>
            </a:extLst>
          </p:cNvPr>
          <p:cNvCxnSpPr>
            <a:cxnSpLocks/>
            <a:stCxn id="2" idx="1"/>
            <a:endCxn id="76" idx="3"/>
          </p:cNvCxnSpPr>
          <p:nvPr/>
        </p:nvCxnSpPr>
        <p:spPr>
          <a:xfrm rot="16200000" flipV="1">
            <a:off x="18780595" y="11569445"/>
            <a:ext cx="6709257" cy="2012575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0381C4E4-1D2B-40F6-BFB1-C86BAC847355}"/>
              </a:ext>
            </a:extLst>
          </p:cNvPr>
          <p:cNvCxnSpPr>
            <a:cxnSpLocks/>
            <a:stCxn id="2" idx="7"/>
            <a:endCxn id="77" idx="3"/>
          </p:cNvCxnSpPr>
          <p:nvPr/>
        </p:nvCxnSpPr>
        <p:spPr>
          <a:xfrm rot="16200000" flipV="1">
            <a:off x="22745030" y="11405016"/>
            <a:ext cx="6709256" cy="2341434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1C5DE7B4-9D8B-40FE-BAB7-B9C32C17E2BE}"/>
              </a:ext>
            </a:extLst>
          </p:cNvPr>
          <p:cNvCxnSpPr>
            <a:cxnSpLocks/>
            <a:stCxn id="2" idx="6"/>
            <a:endCxn id="82" idx="1"/>
          </p:cNvCxnSpPr>
          <p:nvPr/>
        </p:nvCxnSpPr>
        <p:spPr>
          <a:xfrm flipV="1">
            <a:off x="28125491" y="9221105"/>
            <a:ext cx="3813026" cy="7808437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EAA6F50-D96A-4CFC-907D-975F1E235EB7}"/>
                  </a:ext>
                </a:extLst>
              </p:cNvPr>
              <p:cNvSpPr/>
              <p:nvPr/>
            </p:nvSpPr>
            <p:spPr>
              <a:xfrm>
                <a:off x="1773519" y="14076738"/>
                <a:ext cx="15499628" cy="4323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dirty="0"/>
                  <a:t>: nonlinear activation function for internal state, </a:t>
                </a:r>
              </a:p>
              <a:p>
                <a:r>
                  <a:rPr lang="en-US" dirty="0"/>
                  <a:t>often tanh, </a:t>
                </a:r>
                <a:r>
                  <a:rPr lang="en-US" dirty="0" err="1"/>
                  <a:t>ReLU</a:t>
                </a:r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dirty="0"/>
                  <a:t>: for output, sigmoid for binary classification, </a:t>
                </a:r>
              </a:p>
              <a:p>
                <a:r>
                  <a:rPr lang="en-US" dirty="0" err="1"/>
                  <a:t>softmax</a:t>
                </a:r>
                <a:r>
                  <a:rPr lang="en-US" dirty="0"/>
                  <a:t> for multi-class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EAA6F50-D96A-4CFC-907D-975F1E235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14076738"/>
                <a:ext cx="15499628" cy="4323620"/>
              </a:xfrm>
              <a:prstGeom prst="rect">
                <a:avLst/>
              </a:prstGeom>
              <a:blipFill>
                <a:blip r:embed="rId21"/>
                <a:stretch>
                  <a:fillRect l="-2123" t="-3949" r="-1101" b="-7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AA960A0-CA99-441E-9EA3-F20319348D83}"/>
              </a:ext>
            </a:extLst>
          </p:cNvPr>
          <p:cNvSpPr/>
          <p:nvPr/>
        </p:nvSpPr>
        <p:spPr>
          <a:xfrm>
            <a:off x="30375091" y="15274612"/>
            <a:ext cx="53373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“Elman RNN”</a:t>
            </a:r>
          </a:p>
          <a:p>
            <a:endParaRPr lang="en-US" sz="2400" dirty="0"/>
          </a:p>
          <a:p>
            <a:r>
              <a:rPr lang="en-US" sz="2400" dirty="0"/>
              <a:t>Elman, Jeffrey L. (1990). </a:t>
            </a:r>
            <a:r>
              <a:rPr lang="en-US" sz="2400" dirty="0">
                <a:hlinkClick r:id="rId22"/>
              </a:rPr>
              <a:t>"Finding Structure in Time"</a:t>
            </a:r>
            <a:r>
              <a:rPr lang="en-US" sz="2400" dirty="0"/>
              <a:t>. </a:t>
            </a:r>
            <a:r>
              <a:rPr lang="en-US" sz="2400" i="1" dirty="0"/>
              <a:t>Cognitive Science</a:t>
            </a:r>
            <a:r>
              <a:rPr lang="en-US" sz="2400" dirty="0"/>
              <a:t>. </a:t>
            </a:r>
            <a:r>
              <a:rPr lang="en-US" sz="2400" b="1" dirty="0"/>
              <a:t>14</a:t>
            </a:r>
            <a:r>
              <a:rPr lang="en-US" sz="2400" dirty="0"/>
              <a:t> (2): 179–211. </a:t>
            </a:r>
            <a:r>
              <a:rPr lang="en-US" sz="2400" dirty="0">
                <a:hlinkClick r:id="rId23" tooltip="Doi (identifier)"/>
              </a:rPr>
              <a:t>doi</a:t>
            </a:r>
            <a:r>
              <a:rPr lang="en-US" sz="2400" dirty="0"/>
              <a:t>:</a:t>
            </a:r>
            <a:r>
              <a:rPr lang="en-US" sz="2400" dirty="0">
                <a:hlinkClick r:id="rId22"/>
              </a:rPr>
              <a:t>10.1016/0364-0213(90)90002-E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7B4CBD-945A-4D7D-B516-3833C24D99E9}"/>
                  </a:ext>
                </a:extLst>
              </p:cNvPr>
              <p:cNvSpPr txBox="1"/>
              <p:nvPr/>
            </p:nvSpPr>
            <p:spPr>
              <a:xfrm>
                <a:off x="7854787" y="18944665"/>
                <a:ext cx="18244871" cy="1683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𝑱𝒐𝒓𝒅𝒂𝒏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𝑹𝑵𝑵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sz="2400" dirty="0"/>
                  <a:t>Jordan, Michael I. (1997-01-01). "Serial Order: A Parallel Distributed Processing Approach". </a:t>
                </a:r>
                <a:r>
                  <a:rPr lang="en-US" sz="2400" i="1" dirty="0"/>
                  <a:t>Neural-Network Models of Cognition - Biobehavioral Foundations</a:t>
                </a:r>
                <a:r>
                  <a:rPr lang="en-US" sz="2400" dirty="0"/>
                  <a:t>. </a:t>
                </a:r>
                <a:r>
                  <a:rPr lang="en-US" sz="2400" i="1" dirty="0"/>
                  <a:t>Advances in Psychology</a:t>
                </a:r>
                <a:r>
                  <a:rPr lang="en-US" sz="2400" dirty="0"/>
                  <a:t>. Neural-Network Models of Cognition. </a:t>
                </a:r>
                <a:r>
                  <a:rPr lang="en-US" sz="2400" b="1" dirty="0"/>
                  <a:t>121</a:t>
                </a:r>
                <a:r>
                  <a:rPr lang="en-US" sz="2400" dirty="0"/>
                  <a:t>. pp. 471–495.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7B4CBD-945A-4D7D-B516-3833C24D9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787" y="18944665"/>
                <a:ext cx="18244871" cy="1683794"/>
              </a:xfrm>
              <a:prstGeom prst="rect">
                <a:avLst/>
              </a:prstGeom>
              <a:blipFill>
                <a:blip r:embed="rId24"/>
                <a:stretch>
                  <a:fillRect l="-1036"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31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Forward pass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914CA7F-8AAD-4E24-981D-C9ACFB92A88B}"/>
              </a:ext>
            </a:extLst>
          </p:cNvPr>
          <p:cNvSpPr/>
          <p:nvPr/>
        </p:nvSpPr>
        <p:spPr bwMode="auto">
          <a:xfrm rot="16200000">
            <a:off x="20095208" y="121079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6F6552B-55BB-446D-8F02-20B6604268A5}"/>
              </a:ext>
            </a:extLst>
          </p:cNvPr>
          <p:cNvSpPr/>
          <p:nvPr/>
        </p:nvSpPr>
        <p:spPr bwMode="auto">
          <a:xfrm rot="16200000">
            <a:off x="20095209" y="62365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/>
              <p:nvPr/>
            </p:nvSpPr>
            <p:spPr>
              <a:xfrm>
                <a:off x="20637316" y="13313808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316" y="13313808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/>
              <p:nvPr/>
            </p:nvSpPr>
            <p:spPr>
              <a:xfrm>
                <a:off x="20648538" y="469351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8538" y="4693515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EEDD2E1-A695-4D48-8CD7-52DC3C03EFC5}"/>
              </a:ext>
            </a:extLst>
          </p:cNvPr>
          <p:cNvSpPr/>
          <p:nvPr/>
        </p:nvSpPr>
        <p:spPr bwMode="auto">
          <a:xfrm>
            <a:off x="20464232" y="7562598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B74EA9-61D8-4F99-A464-A9DE1D53AC7C}"/>
              </a:ext>
            </a:extLst>
          </p:cNvPr>
          <p:cNvSpPr/>
          <p:nvPr/>
        </p:nvSpPr>
        <p:spPr bwMode="auto">
          <a:xfrm>
            <a:off x="24297531" y="7562598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9DD43E-4005-4E43-BD97-8F8466D40358}"/>
              </a:ext>
            </a:extLst>
          </p:cNvPr>
          <p:cNvSpPr/>
          <p:nvPr/>
        </p:nvSpPr>
        <p:spPr bwMode="auto">
          <a:xfrm>
            <a:off x="28097537" y="756259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93E1501-3744-4F34-B2B1-23A1FDE4B517}"/>
              </a:ext>
            </a:extLst>
          </p:cNvPr>
          <p:cNvSpPr/>
          <p:nvPr/>
        </p:nvSpPr>
        <p:spPr bwMode="auto">
          <a:xfrm rot="16200000">
            <a:off x="23879899" y="62365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/>
              <p:nvPr/>
            </p:nvSpPr>
            <p:spPr>
              <a:xfrm>
                <a:off x="24433228" y="469351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3228" y="4693515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EA4F5D2-53FD-4BFA-90A9-F8D60938ACA7}"/>
              </a:ext>
            </a:extLst>
          </p:cNvPr>
          <p:cNvSpPr/>
          <p:nvPr/>
        </p:nvSpPr>
        <p:spPr bwMode="auto">
          <a:xfrm rot="16200000">
            <a:off x="27639316" y="62365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/>
              <p:nvPr/>
            </p:nvSpPr>
            <p:spPr>
              <a:xfrm>
                <a:off x="28192645" y="469351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2645" y="4693515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blipFill>
                <a:blip r:embed="rId7"/>
                <a:stretch>
                  <a:fillRect l="-2317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3610BCB8-1130-4D05-A592-13BBD6E6E32D}"/>
              </a:ext>
            </a:extLst>
          </p:cNvPr>
          <p:cNvSpPr/>
          <p:nvPr/>
        </p:nvSpPr>
        <p:spPr bwMode="auto">
          <a:xfrm>
            <a:off x="32274223" y="753463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2F019E5-9328-4FE8-9C00-1958A0A33D4A}"/>
              </a:ext>
            </a:extLst>
          </p:cNvPr>
          <p:cNvSpPr/>
          <p:nvPr/>
        </p:nvSpPr>
        <p:spPr bwMode="auto">
          <a:xfrm rot="16200000">
            <a:off x="31816002" y="620861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/>
              <p:nvPr/>
            </p:nvSpPr>
            <p:spPr>
              <a:xfrm>
                <a:off x="32369331" y="4665550"/>
                <a:ext cx="1681422" cy="847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331" y="4665550"/>
                <a:ext cx="1681422" cy="847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975B3-D76F-4C9A-9459-E84EAA3DA5CD}"/>
              </a:ext>
            </a:extLst>
          </p:cNvPr>
          <p:cNvCxnSpPr>
            <a:stCxn id="8" idx="3"/>
            <a:endCxn id="76" idx="1"/>
          </p:cNvCxnSpPr>
          <p:nvPr/>
        </p:nvCxnSpPr>
        <p:spPr>
          <a:xfrm>
            <a:off x="21401907" y="951059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16AA49-BA81-45C6-8ABF-00B564647E0C}"/>
              </a:ext>
            </a:extLst>
          </p:cNvPr>
          <p:cNvCxnSpPr/>
          <p:nvPr/>
        </p:nvCxnSpPr>
        <p:spPr>
          <a:xfrm>
            <a:off x="25235206" y="951059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C585D37-FF6D-480C-B2DE-E23346EEF7C3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29035212" y="9482633"/>
            <a:ext cx="3239011" cy="279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FA979E4-5817-4D69-A95A-1E8DDD5B7093}"/>
              </a:ext>
            </a:extLst>
          </p:cNvPr>
          <p:cNvSpPr/>
          <p:nvPr/>
        </p:nvSpPr>
        <p:spPr bwMode="auto">
          <a:xfrm rot="16200000">
            <a:off x="23879899" y="121079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/>
              <p:nvPr/>
            </p:nvSpPr>
            <p:spPr>
              <a:xfrm>
                <a:off x="24422007" y="13313808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2007" y="13313808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1683909E-7A60-422A-8FB4-38EF4614CF31}"/>
              </a:ext>
            </a:extLst>
          </p:cNvPr>
          <p:cNvSpPr/>
          <p:nvPr/>
        </p:nvSpPr>
        <p:spPr bwMode="auto">
          <a:xfrm rot="16200000">
            <a:off x="27687037" y="121079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/>
              <p:nvPr/>
            </p:nvSpPr>
            <p:spPr>
              <a:xfrm>
                <a:off x="28229145" y="133138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9145" y="13313807"/>
                <a:ext cx="16557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480548A2-F6EA-46A8-8B76-8ED41A8E32A1}"/>
              </a:ext>
            </a:extLst>
          </p:cNvPr>
          <p:cNvSpPr/>
          <p:nvPr/>
        </p:nvSpPr>
        <p:spPr bwMode="auto">
          <a:xfrm rot="16200000">
            <a:off x="31830798" y="1208000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/>
              <p:nvPr/>
            </p:nvSpPr>
            <p:spPr>
              <a:xfrm>
                <a:off x="32372906" y="13285844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2906" y="13285844"/>
                <a:ext cx="1655774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/>
              <p:nvPr/>
            </p:nvSpPr>
            <p:spPr>
              <a:xfrm>
                <a:off x="21671842" y="8444494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1842" y="8444494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/>
              <p:nvPr/>
            </p:nvSpPr>
            <p:spPr>
              <a:xfrm>
                <a:off x="25339583" y="84967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9583" y="8496725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/>
              <p:nvPr/>
            </p:nvSpPr>
            <p:spPr>
              <a:xfrm>
                <a:off x="29175495" y="84967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5495" y="8496725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ADE0135-A355-47BF-8D6B-82FE06FD8C90}"/>
              </a:ext>
            </a:extLst>
          </p:cNvPr>
          <p:cNvCxnSpPr>
            <a:cxnSpLocks/>
          </p:cNvCxnSpPr>
          <p:nvPr/>
        </p:nvCxnSpPr>
        <p:spPr>
          <a:xfrm>
            <a:off x="19016420" y="951059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/>
              <p:nvPr/>
            </p:nvSpPr>
            <p:spPr>
              <a:xfrm>
                <a:off x="17295636" y="893675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5636" y="8936750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/>
              <p:nvPr/>
            </p:nvSpPr>
            <p:spPr>
              <a:xfrm>
                <a:off x="1175998" y="6939816"/>
                <a:ext cx="3013517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6939816"/>
                <a:ext cx="3013517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/>
              <p:nvPr/>
            </p:nvSpPr>
            <p:spPr>
              <a:xfrm>
                <a:off x="1175998" y="8431862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8431862"/>
                <a:ext cx="12629162" cy="8497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/>
              <p:nvPr/>
            </p:nvSpPr>
            <p:spPr>
              <a:xfrm>
                <a:off x="1175998" y="9850456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9850456"/>
                <a:ext cx="8645124" cy="9451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C8E078-9308-4028-8A6B-FB6BDE305F5D}"/>
                  </a:ext>
                </a:extLst>
              </p:cNvPr>
              <p:cNvSpPr txBox="1"/>
              <p:nvPr/>
            </p:nvSpPr>
            <p:spPr>
              <a:xfrm>
                <a:off x="1175998" y="11817478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C8E078-9308-4028-8A6B-FB6BDE305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1817478"/>
                <a:ext cx="12629162" cy="849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00E8F4-C00B-4F0B-B4AA-062B4E5339D3}"/>
                  </a:ext>
                </a:extLst>
              </p:cNvPr>
              <p:cNvSpPr txBox="1"/>
              <p:nvPr/>
            </p:nvSpPr>
            <p:spPr>
              <a:xfrm>
                <a:off x="1175998" y="13236072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00E8F4-C00B-4F0B-B4AA-062B4E533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3236072"/>
                <a:ext cx="8645124" cy="9451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4565B9-888A-4043-A9F3-2E79CD609960}"/>
                  </a:ext>
                </a:extLst>
              </p:cNvPr>
              <p:cNvSpPr txBox="1"/>
              <p:nvPr/>
            </p:nvSpPr>
            <p:spPr>
              <a:xfrm>
                <a:off x="1175998" y="14998000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4565B9-888A-4043-A9F3-2E79CD609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4998000"/>
                <a:ext cx="12629162" cy="8497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D7D641-01D6-4D1B-8F6A-9C94BBC72AD1}"/>
                  </a:ext>
                </a:extLst>
              </p:cNvPr>
              <p:cNvSpPr txBox="1"/>
              <p:nvPr/>
            </p:nvSpPr>
            <p:spPr>
              <a:xfrm>
                <a:off x="1175998" y="16416594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D7D641-01D6-4D1B-8F6A-9C94BBC72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6416594"/>
                <a:ext cx="8645124" cy="9451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/>
              <p:nvPr/>
            </p:nvSpPr>
            <p:spPr>
              <a:xfrm>
                <a:off x="16590082" y="14998000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0082" y="14998000"/>
                <a:ext cx="12629162" cy="8497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/>
              <p:nvPr/>
            </p:nvSpPr>
            <p:spPr>
              <a:xfrm>
                <a:off x="16590082" y="16416594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0082" y="16416594"/>
                <a:ext cx="8645124" cy="9451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73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/>
      <p:bldP spid="80" grpId="0" animBg="1"/>
      <p:bldP spid="81" grpId="0"/>
      <p:bldP spid="82" grpId="0" animBg="1"/>
      <p:bldP spid="83" grpId="0" animBg="1"/>
      <p:bldP spid="84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5" grpId="0"/>
      <p:bldP spid="96" grpId="0"/>
      <p:bldP spid="46" grpId="0"/>
      <p:bldP spid="48" grpId="0"/>
      <p:bldP spid="49" grpId="0"/>
      <p:bldP spid="51" grpId="0"/>
      <p:bldP spid="52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recurrent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blipFill>
                <a:blip r:embed="rId3"/>
                <a:stretch>
                  <a:fillRect l="-2317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/>
              <p:nvPr/>
            </p:nvSpPr>
            <p:spPr>
              <a:xfrm>
                <a:off x="8553931" y="6404711"/>
                <a:ext cx="3013517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931" y="6404711"/>
                <a:ext cx="3013517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/>
              <p:nvPr/>
            </p:nvSpPr>
            <p:spPr>
              <a:xfrm>
                <a:off x="8476250" y="7750011"/>
                <a:ext cx="1322144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250" y="7750011"/>
                <a:ext cx="1322144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/>
              <p:nvPr/>
            </p:nvSpPr>
            <p:spPr>
              <a:xfrm>
                <a:off x="2342272" y="10252603"/>
                <a:ext cx="31640200" cy="3056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4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400" b="1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4400" b="1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72" y="10252603"/>
                <a:ext cx="31640200" cy="30569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/>
              <p:nvPr/>
            </p:nvSpPr>
            <p:spPr>
              <a:xfrm>
                <a:off x="2574690" y="14062662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690" y="14062662"/>
                <a:ext cx="8645124" cy="9451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D615C91-8A13-492B-AABF-13E1E1AE9797}"/>
              </a:ext>
            </a:extLst>
          </p:cNvPr>
          <p:cNvGrpSpPr/>
          <p:nvPr/>
        </p:nvGrpSpPr>
        <p:grpSpPr>
          <a:xfrm>
            <a:off x="25573740" y="4376057"/>
            <a:ext cx="9835904" cy="5870862"/>
            <a:chOff x="17295636" y="4665550"/>
            <a:chExt cx="17525592" cy="9333265"/>
          </a:xfrm>
        </p:grpSpPr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914CA7F-8AAD-4E24-981D-C9ACFB92A88B}"/>
                </a:ext>
              </a:extLst>
            </p:cNvPr>
            <p:cNvSpPr/>
            <p:nvPr/>
          </p:nvSpPr>
          <p:spPr bwMode="auto">
            <a:xfrm rot="16200000">
              <a:off x="20095208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76F6552B-55BB-446D-8F02-20B6604268A5}"/>
                </a:ext>
              </a:extLst>
            </p:cNvPr>
            <p:cNvSpPr/>
            <p:nvPr/>
          </p:nvSpPr>
          <p:spPr bwMode="auto">
            <a:xfrm rot="16200000">
              <a:off x="2009520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/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/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DD2E1-A695-4D48-8CD7-52DC3C03EFC5}"/>
                </a:ext>
              </a:extLst>
            </p:cNvPr>
            <p:cNvSpPr/>
            <p:nvPr/>
          </p:nvSpPr>
          <p:spPr bwMode="auto">
            <a:xfrm>
              <a:off x="20464232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B74EA9-61D8-4F99-A464-A9DE1D53AC7C}"/>
                </a:ext>
              </a:extLst>
            </p:cNvPr>
            <p:cNvSpPr/>
            <p:nvPr/>
          </p:nvSpPr>
          <p:spPr bwMode="auto">
            <a:xfrm>
              <a:off x="24297531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B9DD43E-4005-4E43-BD97-8F8466D40358}"/>
                </a:ext>
              </a:extLst>
            </p:cNvPr>
            <p:cNvSpPr/>
            <p:nvPr/>
          </p:nvSpPr>
          <p:spPr bwMode="auto">
            <a:xfrm>
              <a:off x="28097537" y="7562599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93E1501-3744-4F34-B2B1-23A1FDE4B517}"/>
                </a:ext>
              </a:extLst>
            </p:cNvPr>
            <p:cNvSpPr/>
            <p:nvPr/>
          </p:nvSpPr>
          <p:spPr bwMode="auto">
            <a:xfrm rot="16200000">
              <a:off x="2387989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/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EA4F5D2-53FD-4BFA-90A9-F8D60938ACA7}"/>
                </a:ext>
              </a:extLst>
            </p:cNvPr>
            <p:cNvSpPr/>
            <p:nvPr/>
          </p:nvSpPr>
          <p:spPr bwMode="auto">
            <a:xfrm rot="16200000">
              <a:off x="27639316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/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10BCB8-1130-4D05-A592-13BBD6E6E32D}"/>
                </a:ext>
              </a:extLst>
            </p:cNvPr>
            <p:cNvSpPr/>
            <p:nvPr/>
          </p:nvSpPr>
          <p:spPr bwMode="auto">
            <a:xfrm>
              <a:off x="32274223" y="7534634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02F019E5-9328-4FE8-9C00-1958A0A33D4A}"/>
                </a:ext>
              </a:extLst>
            </p:cNvPr>
            <p:cNvSpPr/>
            <p:nvPr/>
          </p:nvSpPr>
          <p:spPr bwMode="auto">
            <a:xfrm rot="16200000">
              <a:off x="31816002" y="620861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/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75B3-D76F-4C9A-9459-E84EAA3DA5CD}"/>
                </a:ext>
              </a:extLst>
            </p:cNvPr>
            <p:cNvCxnSpPr>
              <a:stCxn id="8" idx="3"/>
              <a:endCxn id="76" idx="1"/>
            </p:cNvCxnSpPr>
            <p:nvPr/>
          </p:nvCxnSpPr>
          <p:spPr>
            <a:xfrm>
              <a:off x="21401907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F16AA49-BA81-45C6-8ABF-00B564647E0C}"/>
                </a:ext>
              </a:extLst>
            </p:cNvPr>
            <p:cNvCxnSpPr/>
            <p:nvPr/>
          </p:nvCxnSpPr>
          <p:spPr>
            <a:xfrm>
              <a:off x="25235206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585D37-FF6D-480C-B2DE-E23346EEF7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V="1">
              <a:off x="29035212" y="9482633"/>
              <a:ext cx="3239011" cy="279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FA979E4-5817-4D69-A95A-1E8DDD5B7093}"/>
                </a:ext>
              </a:extLst>
            </p:cNvPr>
            <p:cNvSpPr/>
            <p:nvPr/>
          </p:nvSpPr>
          <p:spPr bwMode="auto">
            <a:xfrm rot="16200000">
              <a:off x="23879899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/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1683909E-7A60-422A-8FB4-38EF4614CF31}"/>
                </a:ext>
              </a:extLst>
            </p:cNvPr>
            <p:cNvSpPr/>
            <p:nvPr/>
          </p:nvSpPr>
          <p:spPr bwMode="auto">
            <a:xfrm rot="16200000">
              <a:off x="27687037" y="12107972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/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Arrow: Right 91">
              <a:extLst>
                <a:ext uri="{FF2B5EF4-FFF2-40B4-BE49-F238E27FC236}">
                  <a16:creationId xmlns:a16="http://schemas.microsoft.com/office/drawing/2014/main" id="{480548A2-F6EA-46A8-8B76-8ED41A8E32A1}"/>
                </a:ext>
              </a:extLst>
            </p:cNvPr>
            <p:cNvSpPr/>
            <p:nvPr/>
          </p:nvSpPr>
          <p:spPr bwMode="auto">
            <a:xfrm rot="16200000">
              <a:off x="31830798" y="1208000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/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/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/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/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DE0135-A355-47BF-8D6B-82FE06F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19016420" y="9510596"/>
              <a:ext cx="1447812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/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/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F9BC07-F179-4019-9F20-C3F6B75002CA}"/>
                  </a:ext>
                </a:extLst>
              </p:cNvPr>
              <p:cNvSpPr txBox="1"/>
              <p:nvPr/>
            </p:nvSpPr>
            <p:spPr>
              <a:xfrm>
                <a:off x="2574690" y="16123469"/>
                <a:ext cx="2076238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Recurrently apply the model parameters to update internal state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depends on all inputs on or before current time step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F9BC07-F179-4019-9F20-C3F6B750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690" y="16123469"/>
                <a:ext cx="20762387" cy="1754326"/>
              </a:xfrm>
              <a:prstGeom prst="rect">
                <a:avLst/>
              </a:prstGeom>
              <a:blipFill>
                <a:blip r:embed="rId21"/>
                <a:stretch>
                  <a:fillRect l="-1409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65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blipFill>
                <a:blip r:embed="rId3"/>
                <a:stretch>
                  <a:fillRect l="-2317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D615C91-8A13-492B-AABF-13E1E1AE9797}"/>
              </a:ext>
            </a:extLst>
          </p:cNvPr>
          <p:cNvGrpSpPr/>
          <p:nvPr/>
        </p:nvGrpSpPr>
        <p:grpSpPr>
          <a:xfrm>
            <a:off x="24530903" y="4470694"/>
            <a:ext cx="9835904" cy="5870862"/>
            <a:chOff x="17295636" y="4665550"/>
            <a:chExt cx="17525592" cy="9333265"/>
          </a:xfrm>
        </p:grpSpPr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914CA7F-8AAD-4E24-981D-C9ACFB92A88B}"/>
                </a:ext>
              </a:extLst>
            </p:cNvPr>
            <p:cNvSpPr/>
            <p:nvPr/>
          </p:nvSpPr>
          <p:spPr bwMode="auto">
            <a:xfrm rot="16200000">
              <a:off x="20095208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76F6552B-55BB-446D-8F02-20B6604268A5}"/>
                </a:ext>
              </a:extLst>
            </p:cNvPr>
            <p:cNvSpPr/>
            <p:nvPr/>
          </p:nvSpPr>
          <p:spPr bwMode="auto">
            <a:xfrm rot="16200000">
              <a:off x="2009520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/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/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DD2E1-A695-4D48-8CD7-52DC3C03EFC5}"/>
                </a:ext>
              </a:extLst>
            </p:cNvPr>
            <p:cNvSpPr/>
            <p:nvPr/>
          </p:nvSpPr>
          <p:spPr bwMode="auto">
            <a:xfrm>
              <a:off x="20464232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B74EA9-61D8-4F99-A464-A9DE1D53AC7C}"/>
                </a:ext>
              </a:extLst>
            </p:cNvPr>
            <p:cNvSpPr/>
            <p:nvPr/>
          </p:nvSpPr>
          <p:spPr bwMode="auto">
            <a:xfrm>
              <a:off x="24297531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B9DD43E-4005-4E43-BD97-8F8466D40358}"/>
                </a:ext>
              </a:extLst>
            </p:cNvPr>
            <p:cNvSpPr/>
            <p:nvPr/>
          </p:nvSpPr>
          <p:spPr bwMode="auto">
            <a:xfrm>
              <a:off x="28097537" y="7562599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93E1501-3744-4F34-B2B1-23A1FDE4B517}"/>
                </a:ext>
              </a:extLst>
            </p:cNvPr>
            <p:cNvSpPr/>
            <p:nvPr/>
          </p:nvSpPr>
          <p:spPr bwMode="auto">
            <a:xfrm rot="16200000">
              <a:off x="2387989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/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EA4F5D2-53FD-4BFA-90A9-F8D60938ACA7}"/>
                </a:ext>
              </a:extLst>
            </p:cNvPr>
            <p:cNvSpPr/>
            <p:nvPr/>
          </p:nvSpPr>
          <p:spPr bwMode="auto">
            <a:xfrm rot="16200000">
              <a:off x="27639316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/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10BCB8-1130-4D05-A592-13BBD6E6E32D}"/>
                </a:ext>
              </a:extLst>
            </p:cNvPr>
            <p:cNvSpPr/>
            <p:nvPr/>
          </p:nvSpPr>
          <p:spPr bwMode="auto">
            <a:xfrm>
              <a:off x="32274223" y="7534634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02F019E5-9328-4FE8-9C00-1958A0A33D4A}"/>
                </a:ext>
              </a:extLst>
            </p:cNvPr>
            <p:cNvSpPr/>
            <p:nvPr/>
          </p:nvSpPr>
          <p:spPr bwMode="auto">
            <a:xfrm rot="16200000">
              <a:off x="31816002" y="620861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/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75B3-D76F-4C9A-9459-E84EAA3DA5CD}"/>
                </a:ext>
              </a:extLst>
            </p:cNvPr>
            <p:cNvCxnSpPr>
              <a:stCxn id="8" idx="3"/>
              <a:endCxn id="76" idx="1"/>
            </p:cNvCxnSpPr>
            <p:nvPr/>
          </p:nvCxnSpPr>
          <p:spPr>
            <a:xfrm>
              <a:off x="21401907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F16AA49-BA81-45C6-8ABF-00B564647E0C}"/>
                </a:ext>
              </a:extLst>
            </p:cNvPr>
            <p:cNvCxnSpPr/>
            <p:nvPr/>
          </p:nvCxnSpPr>
          <p:spPr>
            <a:xfrm>
              <a:off x="25235206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585D37-FF6D-480C-B2DE-E23346EEF7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V="1">
              <a:off x="29035212" y="9482633"/>
              <a:ext cx="3239011" cy="279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FA979E4-5817-4D69-A95A-1E8DDD5B7093}"/>
                </a:ext>
              </a:extLst>
            </p:cNvPr>
            <p:cNvSpPr/>
            <p:nvPr/>
          </p:nvSpPr>
          <p:spPr bwMode="auto">
            <a:xfrm rot="16200000">
              <a:off x="23879899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/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1683909E-7A60-422A-8FB4-38EF4614CF31}"/>
                </a:ext>
              </a:extLst>
            </p:cNvPr>
            <p:cNvSpPr/>
            <p:nvPr/>
          </p:nvSpPr>
          <p:spPr bwMode="auto">
            <a:xfrm rot="16200000">
              <a:off x="27687037" y="12107972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/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Arrow: Right 91">
              <a:extLst>
                <a:ext uri="{FF2B5EF4-FFF2-40B4-BE49-F238E27FC236}">
                  <a16:creationId xmlns:a16="http://schemas.microsoft.com/office/drawing/2014/main" id="{480548A2-F6EA-46A8-8B76-8ED41A8E32A1}"/>
                </a:ext>
              </a:extLst>
            </p:cNvPr>
            <p:cNvSpPr/>
            <p:nvPr/>
          </p:nvSpPr>
          <p:spPr bwMode="auto">
            <a:xfrm rot="16200000">
              <a:off x="31830798" y="1208000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/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/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/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/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DE0135-A355-47BF-8D6B-82FE06F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19016420" y="9510596"/>
              <a:ext cx="1447812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/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/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206A78-A6BA-4306-9B00-1711B18F2AE2}"/>
                  </a:ext>
                </a:extLst>
              </p:cNvPr>
              <p:cNvSpPr/>
              <p:nvPr/>
            </p:nvSpPr>
            <p:spPr>
              <a:xfrm>
                <a:off x="1406113" y="7283067"/>
                <a:ext cx="1980446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to take 0 or 1, e.g. like/dislike, binary classification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206A78-A6BA-4306-9B00-1711B18F2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113" y="7283067"/>
                <a:ext cx="19804461" cy="923330"/>
              </a:xfrm>
              <a:prstGeom prst="rect">
                <a:avLst/>
              </a:prstGeom>
              <a:blipFill>
                <a:blip r:embed="rId17"/>
                <a:stretch>
                  <a:fillRect l="-1663" t="-18543" r="-770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F793B9B-4D00-4C15-8B2B-DB3A635203C0}"/>
                  </a:ext>
                </a:extLst>
              </p:cNvPr>
              <p:cNvSpPr/>
              <p:nvPr/>
            </p:nvSpPr>
            <p:spPr>
              <a:xfrm>
                <a:off x="2070427" y="9130954"/>
                <a:ext cx="1980689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)−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F793B9B-4D00-4C15-8B2B-DB3A63520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427" y="9130954"/>
                <a:ext cx="19806897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1B53C8-0B7F-483E-A9D5-28EFF1EA451E}"/>
                  </a:ext>
                </a:extLst>
              </p:cNvPr>
              <p:cNvSpPr/>
              <p:nvPr/>
            </p:nvSpPr>
            <p:spPr>
              <a:xfrm>
                <a:off x="2070427" y="10414176"/>
                <a:ext cx="7717882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1B53C8-0B7F-483E-A9D5-28EFF1EA4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427" y="10414176"/>
                <a:ext cx="7717882" cy="244522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/>
              <p:nvPr/>
            </p:nvSpPr>
            <p:spPr>
              <a:xfrm>
                <a:off x="2072863" y="13327709"/>
                <a:ext cx="9383081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𝑎𝑎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63" y="13327709"/>
                <a:ext cx="9383081" cy="244522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077DEDF-5CE7-4E1D-A6F6-6567BE4BF0CF}"/>
                  </a:ext>
                </a:extLst>
              </p:cNvPr>
              <p:cNvSpPr/>
              <p:nvPr/>
            </p:nvSpPr>
            <p:spPr>
              <a:xfrm>
                <a:off x="12533824" y="13327708"/>
                <a:ext cx="9383081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077DEDF-5CE7-4E1D-A6F6-6567BE4BF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3824" y="13327708"/>
                <a:ext cx="9383081" cy="244522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1771E8B-78D0-4842-9859-4527391868E7}"/>
                  </a:ext>
                </a:extLst>
              </p:cNvPr>
              <p:cNvSpPr/>
              <p:nvPr/>
            </p:nvSpPr>
            <p:spPr>
              <a:xfrm>
                <a:off x="2072863" y="16330897"/>
                <a:ext cx="9687332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1771E8B-78D0-4842-9859-452739186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63" y="16330897"/>
                <a:ext cx="9687332" cy="244522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92194D2-2E00-430B-9320-57E0114321CD}"/>
              </a:ext>
            </a:extLst>
          </p:cNvPr>
          <p:cNvSpPr txBox="1"/>
          <p:nvPr/>
        </p:nvSpPr>
        <p:spPr>
          <a:xfrm>
            <a:off x="12993581" y="16794808"/>
            <a:ext cx="892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/>
              <p:nvPr/>
            </p:nvSpPr>
            <p:spPr>
              <a:xfrm>
                <a:off x="23461176" y="11169941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1176" y="11169941"/>
                <a:ext cx="13141290" cy="83099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/>
              <p:nvPr/>
            </p:nvSpPr>
            <p:spPr>
              <a:xfrm>
                <a:off x="23461176" y="12631989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1176" y="12631989"/>
                <a:ext cx="8566576" cy="91377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9060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30936</TotalTime>
  <Words>3264</Words>
  <Application>Microsoft Office PowerPoint</Application>
  <PresentationFormat>Custom</PresentationFormat>
  <Paragraphs>888</Paragraphs>
  <Slides>48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Cambria Math</vt:lpstr>
      <vt:lpstr>Lucida Grande</vt:lpstr>
      <vt:lpstr>Roboto</vt:lpstr>
      <vt:lpstr>sohne</vt:lpstr>
      <vt:lpstr>Wingdings</vt:lpstr>
      <vt:lpstr>Office Theme</vt:lpstr>
      <vt:lpstr>PowerPoint Presentation</vt:lpstr>
      <vt:lpstr>Outline</vt:lpstr>
      <vt:lpstr>So far, one-to-one mapping</vt:lpstr>
      <vt:lpstr>Sequence model for regression or detection</vt:lpstr>
      <vt:lpstr>Recurrent Neural Network</vt:lpstr>
      <vt:lpstr>Recurrent Neural Network</vt:lpstr>
      <vt:lpstr>Recurrent Neural Network: Forward pass</vt:lpstr>
      <vt:lpstr>Recurrent Neural Network: recurrent</vt:lpstr>
      <vt:lpstr>Recurrent Neural Network: loss</vt:lpstr>
      <vt:lpstr>Recurrent Neural Network: backprop through time</vt:lpstr>
      <vt:lpstr>Recurrent Neural Network: variants</vt:lpstr>
      <vt:lpstr>Recurrent Neural Network: variants</vt:lpstr>
      <vt:lpstr>Recurrent Neural Network: variants</vt:lpstr>
      <vt:lpstr>Recurrent Neural Network: variants</vt:lpstr>
      <vt:lpstr>Recurrent Neural Network: variants</vt:lpstr>
      <vt:lpstr>Recurrent Neural Network: input label and seq</vt:lpstr>
      <vt:lpstr>Recurrent Neural Network: encoder-decoder</vt:lpstr>
      <vt:lpstr>Recurrent Neural Network: vanishing gradient</vt:lpstr>
      <vt:lpstr>Recurrent Neural Network: vanishing gradient</vt:lpstr>
      <vt:lpstr>Recurrent Neural Network: vanishing gradient</vt:lpstr>
      <vt:lpstr>Fix the unstable gradient: skip connections</vt:lpstr>
      <vt:lpstr>Invented much earlier for RNN </vt:lpstr>
      <vt:lpstr>Vanilla RNN: computing cell</vt:lpstr>
      <vt:lpstr>LSTM: introduce a memory cell</vt:lpstr>
      <vt:lpstr>LSTM: introduce a memory cell</vt:lpstr>
      <vt:lpstr>LSTM: computing graph</vt:lpstr>
      <vt:lpstr>LSTM: peephole connection</vt:lpstr>
      <vt:lpstr>LSTM: convolution version, convLSTM</vt:lpstr>
      <vt:lpstr>LSTM: many faces</vt:lpstr>
      <vt:lpstr>GRU: Gated Recurrent Unit</vt:lpstr>
      <vt:lpstr>Other variants</vt:lpstr>
      <vt:lpstr>Auto ML to find RNN cell</vt:lpstr>
      <vt:lpstr>Bidirectional RNN (BRNN)</vt:lpstr>
      <vt:lpstr>Bidirectional RNN (BRNN)</vt:lpstr>
      <vt:lpstr>Multi-layer RNN or deep RNN</vt:lpstr>
      <vt:lpstr>Multi-layer RNN or deep RNN</vt:lpstr>
      <vt:lpstr>Sequence pre-processing</vt:lpstr>
      <vt:lpstr>Sequence pre-processing</vt:lpstr>
      <vt:lpstr>Use character vocabulary</vt:lpstr>
      <vt:lpstr>Word embedding</vt:lpstr>
      <vt:lpstr>Word2Vec</vt:lpstr>
      <vt:lpstr>Word2Vec : carry the accumulated “bias” of the world</vt:lpstr>
      <vt:lpstr>Sequence pre-processing</vt:lpstr>
      <vt:lpstr>Sequence pre-processing</vt:lpstr>
      <vt:lpstr>Sequence pre-processing</vt:lpstr>
      <vt:lpstr>Sequence pre-processing</vt:lpstr>
      <vt:lpstr>Temporal Convolution Network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2851</cp:revision>
  <cp:lastPrinted>2021-11-03T01:29:36Z</cp:lastPrinted>
  <dcterms:created xsi:type="dcterms:W3CDTF">2010-08-11T18:35:55Z</dcterms:created>
  <dcterms:modified xsi:type="dcterms:W3CDTF">2021-11-03T01:30:00Z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